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50" autoAdjust="0"/>
    <p:restoredTop sz="94660"/>
  </p:normalViewPr>
  <p:slideViewPr>
    <p:cSldViewPr>
      <p:cViewPr varScale="1">
        <p:scale>
          <a:sx n="51" d="100"/>
          <a:sy n="51" d="100"/>
        </p:scale>
        <p:origin x="2652" y="90"/>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F75264-2A2A-4760-867B-B33E01AC5F2B}" type="doc">
      <dgm:prSet loTypeId="urn:microsoft.com/office/officeart/2005/8/layout/venn1" loCatId="relationship" qsTypeId="urn:microsoft.com/office/officeart/2005/8/quickstyle/3d1" qsCatId="3D" csTypeId="urn:microsoft.com/office/officeart/2005/8/colors/colorful5" csCatId="colorful" phldr="1"/>
      <dgm:spPr/>
    </dgm:pt>
    <dgm:pt modelId="{2B358EFE-2B5A-4B92-84ED-74BBBC81D6B6}">
      <dgm:prSet phldrT="[テキスト]" custT="1"/>
      <dgm:spPr/>
      <dgm:t>
        <a:bodyPr anchor="t"/>
        <a:lstStyle/>
        <a:p>
          <a:pPr algn="ctr"/>
          <a:r>
            <a:rPr kumimoji="1" lang="ja-JP" altLang="en-US" sz="1000" dirty="0" smtClean="0"/>
            <a:t>家庭との連携</a:t>
          </a:r>
          <a:r>
            <a:rPr kumimoji="1" lang="en-US" altLang="ja-JP" sz="1000" dirty="0" smtClean="0"/>
            <a:t/>
          </a:r>
          <a:br>
            <a:rPr kumimoji="1" lang="en-US" altLang="ja-JP" sz="1000" dirty="0" smtClean="0"/>
          </a:br>
          <a:r>
            <a:rPr kumimoji="1" lang="ja-JP" altLang="en-US" sz="700" dirty="0" smtClean="0"/>
            <a:t>・家庭学習の励まし</a:t>
          </a:r>
          <a:r>
            <a:rPr kumimoji="1" lang="en-US" altLang="ja-JP" sz="700" dirty="0" smtClean="0"/>
            <a:t/>
          </a:r>
          <a:br>
            <a:rPr kumimoji="1" lang="en-US" altLang="ja-JP" sz="700" dirty="0" smtClean="0"/>
          </a:br>
          <a:r>
            <a:rPr kumimoji="1" lang="ja-JP" altLang="en-US" sz="700" dirty="0" smtClean="0"/>
            <a:t>・家族でのメディア接触時間コントロール</a:t>
          </a:r>
          <a:r>
            <a:rPr kumimoji="1" lang="en-US" altLang="ja-JP" sz="700" dirty="0" smtClean="0"/>
            <a:t/>
          </a:r>
          <a:br>
            <a:rPr kumimoji="1" lang="en-US" altLang="ja-JP" sz="700" dirty="0" smtClean="0"/>
          </a:br>
          <a:r>
            <a:rPr kumimoji="1" lang="ja-JP" altLang="en-US" sz="700" dirty="0" smtClean="0"/>
            <a:t>・あいさつと家族団らん</a:t>
          </a:r>
          <a:r>
            <a:rPr kumimoji="1" lang="en-US" altLang="ja-JP" sz="700" dirty="0" smtClean="0"/>
            <a:t/>
          </a:r>
          <a:br>
            <a:rPr kumimoji="1" lang="en-US" altLang="ja-JP" sz="700" dirty="0" smtClean="0"/>
          </a:br>
          <a:r>
            <a:rPr kumimoji="1" lang="ja-JP" altLang="en-US" sz="700" dirty="0" smtClean="0"/>
            <a:t>・学年親子活動</a:t>
          </a:r>
          <a:endParaRPr kumimoji="1" lang="ja-JP" altLang="en-US" sz="700" dirty="0"/>
        </a:p>
      </dgm:t>
    </dgm:pt>
    <dgm:pt modelId="{25488790-1B8F-4EA5-8518-7468061142EA}" type="parTrans" cxnId="{5092D900-DE04-4DA4-963A-EF532DE751EA}">
      <dgm:prSet/>
      <dgm:spPr/>
      <dgm:t>
        <a:bodyPr/>
        <a:lstStyle/>
        <a:p>
          <a:endParaRPr kumimoji="1" lang="ja-JP" altLang="en-US"/>
        </a:p>
      </dgm:t>
    </dgm:pt>
    <dgm:pt modelId="{B890E212-7D5B-431E-83A0-C7CA52DBD84D}" type="sibTrans" cxnId="{5092D900-DE04-4DA4-963A-EF532DE751EA}">
      <dgm:prSet/>
      <dgm:spPr/>
      <dgm:t>
        <a:bodyPr/>
        <a:lstStyle/>
        <a:p>
          <a:endParaRPr kumimoji="1" lang="ja-JP" altLang="en-US"/>
        </a:p>
      </dgm:t>
    </dgm:pt>
    <dgm:pt modelId="{7A547E94-9B2A-4EB1-9D3F-3D3243B66EE6}">
      <dgm:prSet phldrT="[テキスト]" custT="1"/>
      <dgm:spPr/>
      <dgm:t>
        <a:bodyPr anchor="t"/>
        <a:lstStyle/>
        <a:p>
          <a:pPr algn="ctr"/>
          <a:r>
            <a:rPr kumimoji="1" lang="ja-JP" altLang="en-US" sz="900" dirty="0" smtClean="0"/>
            <a:t>園・中との連携</a:t>
          </a:r>
          <a:r>
            <a:rPr kumimoji="1" lang="en-US" altLang="ja-JP" sz="900" dirty="0" smtClean="0"/>
            <a:t/>
          </a:r>
          <a:br>
            <a:rPr kumimoji="1" lang="en-US" altLang="ja-JP" sz="900" dirty="0" smtClean="0"/>
          </a:br>
          <a:r>
            <a:rPr kumimoji="1" lang="ja-JP" altLang="en-US" sz="700" dirty="0" smtClean="0"/>
            <a:t>・情報交換会と授業参観を基にした研修</a:t>
          </a:r>
          <a:r>
            <a:rPr kumimoji="1" lang="en-US" altLang="ja-JP" sz="700" dirty="0" smtClean="0"/>
            <a:t/>
          </a:r>
          <a:br>
            <a:rPr kumimoji="1" lang="en-US" altLang="ja-JP" sz="700" dirty="0" smtClean="0"/>
          </a:br>
          <a:r>
            <a:rPr kumimoji="1" lang="ja-JP" altLang="en-US" sz="700" dirty="0" smtClean="0"/>
            <a:t>・スクール集会</a:t>
          </a:r>
          <a:r>
            <a:rPr kumimoji="1" lang="en-US" altLang="ja-JP" sz="700" dirty="0" smtClean="0"/>
            <a:t/>
          </a:r>
          <a:br>
            <a:rPr kumimoji="1" lang="en-US" altLang="ja-JP" sz="700" dirty="0" smtClean="0"/>
          </a:br>
          <a:r>
            <a:rPr kumimoji="1" lang="ja-JP" altLang="en-US" sz="700" dirty="0" smtClean="0"/>
            <a:t>・園との相互訪問</a:t>
          </a:r>
          <a:endParaRPr kumimoji="1" lang="ja-JP" altLang="en-US" sz="700" dirty="0"/>
        </a:p>
      </dgm:t>
    </dgm:pt>
    <dgm:pt modelId="{6B24816D-E5C4-43C1-98BD-220EAA76B065}" type="parTrans" cxnId="{C9D6ACF2-33BD-4F06-BB8F-380DA3C916CB}">
      <dgm:prSet/>
      <dgm:spPr/>
      <dgm:t>
        <a:bodyPr/>
        <a:lstStyle/>
        <a:p>
          <a:endParaRPr kumimoji="1" lang="ja-JP" altLang="en-US"/>
        </a:p>
      </dgm:t>
    </dgm:pt>
    <dgm:pt modelId="{30CA2899-D1F4-4AB3-BDE9-F7797636AE6E}" type="sibTrans" cxnId="{C9D6ACF2-33BD-4F06-BB8F-380DA3C916CB}">
      <dgm:prSet/>
      <dgm:spPr/>
      <dgm:t>
        <a:bodyPr/>
        <a:lstStyle/>
        <a:p>
          <a:endParaRPr kumimoji="1" lang="ja-JP" altLang="en-US"/>
        </a:p>
      </dgm:t>
    </dgm:pt>
    <dgm:pt modelId="{36DF8123-4E0E-4968-A737-75131680578E}">
      <dgm:prSet phldrT="[テキスト]" custT="1"/>
      <dgm:spPr/>
      <dgm:t>
        <a:bodyPr anchor="t"/>
        <a:lstStyle/>
        <a:p>
          <a:pPr algn="ctr"/>
          <a:r>
            <a:rPr kumimoji="1" lang="ja-JP" altLang="en-US" sz="1000" dirty="0" smtClean="0"/>
            <a:t>地域との連携</a:t>
          </a:r>
          <a:r>
            <a:rPr kumimoji="1" lang="en-US" altLang="ja-JP" sz="1000" dirty="0" smtClean="0"/>
            <a:t/>
          </a:r>
          <a:br>
            <a:rPr kumimoji="1" lang="en-US" altLang="ja-JP" sz="1000" dirty="0" smtClean="0"/>
          </a:br>
          <a:r>
            <a:rPr kumimoji="1" lang="ja-JP" altLang="en-US" sz="700" dirty="0" smtClean="0"/>
            <a:t>・コミュニティ・スクール指定に伴う学校運営協議会による学校支援</a:t>
          </a:r>
          <a:endParaRPr kumimoji="1" lang="en-US" altLang="ja-JP" sz="700" dirty="0" smtClean="0"/>
        </a:p>
        <a:p>
          <a:pPr algn="ctr"/>
          <a:r>
            <a:rPr kumimoji="1" lang="ja-JP" altLang="en-US" sz="700" dirty="0" smtClean="0"/>
            <a:t>・地域行事（運動会や祭りなど）への積極的参加</a:t>
          </a:r>
          <a:endParaRPr kumimoji="1" lang="en-US" altLang="ja-JP" sz="700" dirty="0" smtClean="0"/>
        </a:p>
      </dgm:t>
    </dgm:pt>
    <dgm:pt modelId="{DE1819AF-B4F5-499D-8B4C-884B6D4DD978}" type="sibTrans" cxnId="{18D92D20-5D41-45B4-BD55-AE718ABD80E1}">
      <dgm:prSet/>
      <dgm:spPr/>
      <dgm:t>
        <a:bodyPr/>
        <a:lstStyle/>
        <a:p>
          <a:endParaRPr kumimoji="1" lang="ja-JP" altLang="en-US"/>
        </a:p>
      </dgm:t>
    </dgm:pt>
    <dgm:pt modelId="{3845FAFC-6417-41E9-91BD-79F06D4B363F}" type="parTrans" cxnId="{18D92D20-5D41-45B4-BD55-AE718ABD80E1}">
      <dgm:prSet/>
      <dgm:spPr/>
      <dgm:t>
        <a:bodyPr/>
        <a:lstStyle/>
        <a:p>
          <a:endParaRPr kumimoji="1" lang="ja-JP" altLang="en-US"/>
        </a:p>
      </dgm:t>
    </dgm:pt>
    <dgm:pt modelId="{DE9785E1-D2FF-4227-9B48-E6BA6CA0F266}" type="pres">
      <dgm:prSet presAssocID="{5BF75264-2A2A-4760-867B-B33E01AC5F2B}" presName="compositeShape" presStyleCnt="0">
        <dgm:presLayoutVars>
          <dgm:chMax val="7"/>
          <dgm:dir/>
          <dgm:resizeHandles val="exact"/>
        </dgm:presLayoutVars>
      </dgm:prSet>
      <dgm:spPr/>
    </dgm:pt>
    <dgm:pt modelId="{F0E43170-0D9D-4B41-BDAF-8CFAD5357EB7}" type="pres">
      <dgm:prSet presAssocID="{2B358EFE-2B5A-4B92-84ED-74BBBC81D6B6}" presName="circ1" presStyleLbl="vennNode1" presStyleIdx="0" presStyleCnt="3"/>
      <dgm:spPr/>
      <dgm:t>
        <a:bodyPr/>
        <a:lstStyle/>
        <a:p>
          <a:endParaRPr kumimoji="1" lang="ja-JP" altLang="en-US"/>
        </a:p>
      </dgm:t>
    </dgm:pt>
    <dgm:pt modelId="{54A1B839-1125-4162-BF11-7391966D98F0}" type="pres">
      <dgm:prSet presAssocID="{2B358EFE-2B5A-4B92-84ED-74BBBC81D6B6}" presName="circ1Tx" presStyleLbl="revTx" presStyleIdx="0" presStyleCnt="0">
        <dgm:presLayoutVars>
          <dgm:chMax val="0"/>
          <dgm:chPref val="0"/>
          <dgm:bulletEnabled val="1"/>
        </dgm:presLayoutVars>
      </dgm:prSet>
      <dgm:spPr/>
      <dgm:t>
        <a:bodyPr/>
        <a:lstStyle/>
        <a:p>
          <a:endParaRPr kumimoji="1" lang="ja-JP" altLang="en-US"/>
        </a:p>
      </dgm:t>
    </dgm:pt>
    <dgm:pt modelId="{ACCAA956-8B67-4AD2-BF5B-6CDB29C1644D}" type="pres">
      <dgm:prSet presAssocID="{36DF8123-4E0E-4968-A737-75131680578E}" presName="circ2" presStyleLbl="vennNode1" presStyleIdx="1" presStyleCnt="3" custScaleX="112733"/>
      <dgm:spPr/>
      <dgm:t>
        <a:bodyPr/>
        <a:lstStyle/>
        <a:p>
          <a:endParaRPr kumimoji="1" lang="ja-JP" altLang="en-US"/>
        </a:p>
      </dgm:t>
    </dgm:pt>
    <dgm:pt modelId="{54DD819C-B2B8-46F1-819D-3E3A96139424}" type="pres">
      <dgm:prSet presAssocID="{36DF8123-4E0E-4968-A737-75131680578E}" presName="circ2Tx" presStyleLbl="revTx" presStyleIdx="0" presStyleCnt="0">
        <dgm:presLayoutVars>
          <dgm:chMax val="0"/>
          <dgm:chPref val="0"/>
          <dgm:bulletEnabled val="1"/>
        </dgm:presLayoutVars>
      </dgm:prSet>
      <dgm:spPr/>
      <dgm:t>
        <a:bodyPr/>
        <a:lstStyle/>
        <a:p>
          <a:endParaRPr kumimoji="1" lang="ja-JP" altLang="en-US"/>
        </a:p>
      </dgm:t>
    </dgm:pt>
    <dgm:pt modelId="{AE5480DB-0FB5-4A44-B215-84C173C036B2}" type="pres">
      <dgm:prSet presAssocID="{7A547E94-9B2A-4EB1-9D3F-3D3243B66EE6}" presName="circ3" presStyleLbl="vennNode1" presStyleIdx="2" presStyleCnt="3" custScaleX="106737" custScaleY="101296" custLinFactNeighborX="1604" custLinFactNeighborY="2516"/>
      <dgm:spPr/>
      <dgm:t>
        <a:bodyPr/>
        <a:lstStyle/>
        <a:p>
          <a:endParaRPr kumimoji="1" lang="ja-JP" altLang="en-US"/>
        </a:p>
      </dgm:t>
    </dgm:pt>
    <dgm:pt modelId="{8628392C-EAAE-42C1-BF7D-31DF21783E1C}" type="pres">
      <dgm:prSet presAssocID="{7A547E94-9B2A-4EB1-9D3F-3D3243B66EE6}"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533572D2-7869-4FB1-B3D4-D5C9DD71239D}" type="presOf" srcId="{36DF8123-4E0E-4968-A737-75131680578E}" destId="{54DD819C-B2B8-46F1-819D-3E3A96139424}" srcOrd="1" destOrd="0" presId="urn:microsoft.com/office/officeart/2005/8/layout/venn1"/>
    <dgm:cxn modelId="{C9D6ACF2-33BD-4F06-BB8F-380DA3C916CB}" srcId="{5BF75264-2A2A-4760-867B-B33E01AC5F2B}" destId="{7A547E94-9B2A-4EB1-9D3F-3D3243B66EE6}" srcOrd="2" destOrd="0" parTransId="{6B24816D-E5C4-43C1-98BD-220EAA76B065}" sibTransId="{30CA2899-D1F4-4AB3-BDE9-F7797636AE6E}"/>
    <dgm:cxn modelId="{713F3B37-E984-4E11-BB20-1636AD25E99A}" type="presOf" srcId="{7A547E94-9B2A-4EB1-9D3F-3D3243B66EE6}" destId="{AE5480DB-0FB5-4A44-B215-84C173C036B2}" srcOrd="0" destOrd="0" presId="urn:microsoft.com/office/officeart/2005/8/layout/venn1"/>
    <dgm:cxn modelId="{18D92D20-5D41-45B4-BD55-AE718ABD80E1}" srcId="{5BF75264-2A2A-4760-867B-B33E01AC5F2B}" destId="{36DF8123-4E0E-4968-A737-75131680578E}" srcOrd="1" destOrd="0" parTransId="{3845FAFC-6417-41E9-91BD-79F06D4B363F}" sibTransId="{DE1819AF-B4F5-499D-8B4C-884B6D4DD978}"/>
    <dgm:cxn modelId="{5E5BB5FB-5065-46B9-AB0F-1B4DDF3FCB64}" type="presOf" srcId="{5BF75264-2A2A-4760-867B-B33E01AC5F2B}" destId="{DE9785E1-D2FF-4227-9B48-E6BA6CA0F266}" srcOrd="0" destOrd="0" presId="urn:microsoft.com/office/officeart/2005/8/layout/venn1"/>
    <dgm:cxn modelId="{69CBD14D-A3FF-4566-972B-D3C71BA9D002}" type="presOf" srcId="{2B358EFE-2B5A-4B92-84ED-74BBBC81D6B6}" destId="{F0E43170-0D9D-4B41-BDAF-8CFAD5357EB7}" srcOrd="0" destOrd="0" presId="urn:microsoft.com/office/officeart/2005/8/layout/venn1"/>
    <dgm:cxn modelId="{B7A1F125-F87E-438C-9671-7270CBB9C8F1}" type="presOf" srcId="{7A547E94-9B2A-4EB1-9D3F-3D3243B66EE6}" destId="{8628392C-EAAE-42C1-BF7D-31DF21783E1C}" srcOrd="1" destOrd="0" presId="urn:microsoft.com/office/officeart/2005/8/layout/venn1"/>
    <dgm:cxn modelId="{F61433FC-991C-48E8-8070-2101BD6CA7E7}" type="presOf" srcId="{2B358EFE-2B5A-4B92-84ED-74BBBC81D6B6}" destId="{54A1B839-1125-4162-BF11-7391966D98F0}" srcOrd="1" destOrd="0" presId="urn:microsoft.com/office/officeart/2005/8/layout/venn1"/>
    <dgm:cxn modelId="{5092D900-DE04-4DA4-963A-EF532DE751EA}" srcId="{5BF75264-2A2A-4760-867B-B33E01AC5F2B}" destId="{2B358EFE-2B5A-4B92-84ED-74BBBC81D6B6}" srcOrd="0" destOrd="0" parTransId="{25488790-1B8F-4EA5-8518-7468061142EA}" sibTransId="{B890E212-7D5B-431E-83A0-C7CA52DBD84D}"/>
    <dgm:cxn modelId="{ACF0362D-84FB-40F9-9B55-667A81EF6B39}" type="presOf" srcId="{36DF8123-4E0E-4968-A737-75131680578E}" destId="{ACCAA956-8B67-4AD2-BF5B-6CDB29C1644D}" srcOrd="0" destOrd="0" presId="urn:microsoft.com/office/officeart/2005/8/layout/venn1"/>
    <dgm:cxn modelId="{AAF9D942-FF70-4077-973C-A9E7938CA47E}" type="presParOf" srcId="{DE9785E1-D2FF-4227-9B48-E6BA6CA0F266}" destId="{F0E43170-0D9D-4B41-BDAF-8CFAD5357EB7}" srcOrd="0" destOrd="0" presId="urn:microsoft.com/office/officeart/2005/8/layout/venn1"/>
    <dgm:cxn modelId="{3C5753BD-9DCB-40CA-A5C9-1550B87A4D6D}" type="presParOf" srcId="{DE9785E1-D2FF-4227-9B48-E6BA6CA0F266}" destId="{54A1B839-1125-4162-BF11-7391966D98F0}" srcOrd="1" destOrd="0" presId="urn:microsoft.com/office/officeart/2005/8/layout/venn1"/>
    <dgm:cxn modelId="{B558F590-425E-42C1-B46D-D19E035432C3}" type="presParOf" srcId="{DE9785E1-D2FF-4227-9B48-E6BA6CA0F266}" destId="{ACCAA956-8B67-4AD2-BF5B-6CDB29C1644D}" srcOrd="2" destOrd="0" presId="urn:microsoft.com/office/officeart/2005/8/layout/venn1"/>
    <dgm:cxn modelId="{08A04BDB-6E4A-41D7-8128-49C9E26CCF29}" type="presParOf" srcId="{DE9785E1-D2FF-4227-9B48-E6BA6CA0F266}" destId="{54DD819C-B2B8-46F1-819D-3E3A96139424}" srcOrd="3" destOrd="0" presId="urn:microsoft.com/office/officeart/2005/8/layout/venn1"/>
    <dgm:cxn modelId="{8575590E-9810-4598-9653-E19F1BA3C535}" type="presParOf" srcId="{DE9785E1-D2FF-4227-9B48-E6BA6CA0F266}" destId="{AE5480DB-0FB5-4A44-B215-84C173C036B2}" srcOrd="4" destOrd="0" presId="urn:microsoft.com/office/officeart/2005/8/layout/venn1"/>
    <dgm:cxn modelId="{A7F87DAC-9965-42A1-BD59-2276EAE30710}" type="presParOf" srcId="{DE9785E1-D2FF-4227-9B48-E6BA6CA0F266}" destId="{8628392C-EAAE-42C1-BF7D-31DF21783E1C}" srcOrd="5"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E43170-0D9D-4B41-BDAF-8CFAD5357EB7}">
      <dsp:nvSpPr>
        <dsp:cNvPr id="0" name=""/>
        <dsp:cNvSpPr/>
      </dsp:nvSpPr>
      <dsp:spPr>
        <a:xfrm>
          <a:off x="947504" y="60304"/>
          <a:ext cx="1337321" cy="1337321"/>
        </a:xfrm>
        <a:prstGeom prst="ellipse">
          <a:avLst/>
        </a:prstGeom>
        <a:solidFill>
          <a:schemeClr val="accent5">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t" anchorCtr="0">
          <a:noAutofit/>
        </a:bodyPr>
        <a:lstStyle/>
        <a:p>
          <a:pPr lvl="0" algn="ctr" defTabSz="444500">
            <a:lnSpc>
              <a:spcPct val="90000"/>
            </a:lnSpc>
            <a:spcBef>
              <a:spcPct val="0"/>
            </a:spcBef>
            <a:spcAft>
              <a:spcPct val="35000"/>
            </a:spcAft>
          </a:pPr>
          <a:r>
            <a:rPr kumimoji="1" lang="ja-JP" altLang="en-US" sz="1000" kern="1200" dirty="0" smtClean="0"/>
            <a:t>家庭との連携</a:t>
          </a:r>
          <a:r>
            <a:rPr kumimoji="1" lang="en-US" altLang="ja-JP" sz="1000" kern="1200" dirty="0" smtClean="0"/>
            <a:t/>
          </a:r>
          <a:br>
            <a:rPr kumimoji="1" lang="en-US" altLang="ja-JP" sz="1000" kern="1200" dirty="0" smtClean="0"/>
          </a:br>
          <a:r>
            <a:rPr kumimoji="1" lang="ja-JP" altLang="en-US" sz="700" kern="1200" dirty="0" smtClean="0"/>
            <a:t>・家庭学習の励まし</a:t>
          </a:r>
          <a:r>
            <a:rPr kumimoji="1" lang="en-US" altLang="ja-JP" sz="700" kern="1200" dirty="0" smtClean="0"/>
            <a:t/>
          </a:r>
          <a:br>
            <a:rPr kumimoji="1" lang="en-US" altLang="ja-JP" sz="700" kern="1200" dirty="0" smtClean="0"/>
          </a:br>
          <a:r>
            <a:rPr kumimoji="1" lang="ja-JP" altLang="en-US" sz="700" kern="1200" dirty="0" smtClean="0"/>
            <a:t>・家族でのメディア接触時間コントロール</a:t>
          </a:r>
          <a:r>
            <a:rPr kumimoji="1" lang="en-US" altLang="ja-JP" sz="700" kern="1200" dirty="0" smtClean="0"/>
            <a:t/>
          </a:r>
          <a:br>
            <a:rPr kumimoji="1" lang="en-US" altLang="ja-JP" sz="700" kern="1200" dirty="0" smtClean="0"/>
          </a:br>
          <a:r>
            <a:rPr kumimoji="1" lang="ja-JP" altLang="en-US" sz="700" kern="1200" dirty="0" smtClean="0"/>
            <a:t>・あいさつと家族団らん</a:t>
          </a:r>
          <a:r>
            <a:rPr kumimoji="1" lang="en-US" altLang="ja-JP" sz="700" kern="1200" dirty="0" smtClean="0"/>
            <a:t/>
          </a:r>
          <a:br>
            <a:rPr kumimoji="1" lang="en-US" altLang="ja-JP" sz="700" kern="1200" dirty="0" smtClean="0"/>
          </a:br>
          <a:r>
            <a:rPr kumimoji="1" lang="ja-JP" altLang="en-US" sz="700" kern="1200" dirty="0" smtClean="0"/>
            <a:t>・学年親子活動</a:t>
          </a:r>
          <a:endParaRPr kumimoji="1" lang="ja-JP" altLang="en-US" sz="700" kern="1200" dirty="0"/>
        </a:p>
      </dsp:txBody>
      <dsp:txXfrm>
        <a:off x="1125813" y="294335"/>
        <a:ext cx="980702" cy="601794"/>
      </dsp:txXfrm>
    </dsp:sp>
    <dsp:sp modelId="{ACCAA956-8B67-4AD2-BF5B-6CDB29C1644D}">
      <dsp:nvSpPr>
        <dsp:cNvPr id="0" name=""/>
        <dsp:cNvSpPr/>
      </dsp:nvSpPr>
      <dsp:spPr>
        <a:xfrm>
          <a:off x="1344913" y="896130"/>
          <a:ext cx="1507602" cy="1337321"/>
        </a:xfrm>
        <a:prstGeom prst="ellipse">
          <a:avLst/>
        </a:prstGeom>
        <a:solidFill>
          <a:schemeClr val="accent5">
            <a:alpha val="50000"/>
            <a:hueOff val="-4966938"/>
            <a:satOff val="19906"/>
            <a:lumOff val="4314"/>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t" anchorCtr="0">
          <a:noAutofit/>
        </a:bodyPr>
        <a:lstStyle/>
        <a:p>
          <a:pPr lvl="0" algn="ctr" defTabSz="444500">
            <a:lnSpc>
              <a:spcPct val="90000"/>
            </a:lnSpc>
            <a:spcBef>
              <a:spcPct val="0"/>
            </a:spcBef>
            <a:spcAft>
              <a:spcPct val="35000"/>
            </a:spcAft>
          </a:pPr>
          <a:r>
            <a:rPr kumimoji="1" lang="ja-JP" altLang="en-US" sz="1000" kern="1200" dirty="0" smtClean="0"/>
            <a:t>地域との連携</a:t>
          </a:r>
          <a:r>
            <a:rPr kumimoji="1" lang="en-US" altLang="ja-JP" sz="1000" kern="1200" dirty="0" smtClean="0"/>
            <a:t/>
          </a:r>
          <a:br>
            <a:rPr kumimoji="1" lang="en-US" altLang="ja-JP" sz="1000" kern="1200" dirty="0" smtClean="0"/>
          </a:br>
          <a:r>
            <a:rPr kumimoji="1" lang="ja-JP" altLang="en-US" sz="700" kern="1200" dirty="0" smtClean="0"/>
            <a:t>・コミュニティ・スクール指定に伴う学校運営協議会による学校支援</a:t>
          </a:r>
          <a:endParaRPr kumimoji="1" lang="en-US" altLang="ja-JP" sz="700" kern="1200" dirty="0" smtClean="0"/>
        </a:p>
        <a:p>
          <a:pPr lvl="0" algn="ctr" defTabSz="444500">
            <a:lnSpc>
              <a:spcPct val="90000"/>
            </a:lnSpc>
            <a:spcBef>
              <a:spcPct val="0"/>
            </a:spcBef>
            <a:spcAft>
              <a:spcPct val="35000"/>
            </a:spcAft>
          </a:pPr>
          <a:r>
            <a:rPr kumimoji="1" lang="ja-JP" altLang="en-US" sz="700" kern="1200" dirty="0" smtClean="0"/>
            <a:t>・地域行事（運動会や祭りなど）への積極的参加</a:t>
          </a:r>
          <a:endParaRPr kumimoji="1" lang="en-US" altLang="ja-JP" sz="700" kern="1200" dirty="0" smtClean="0"/>
        </a:p>
      </dsp:txBody>
      <dsp:txXfrm>
        <a:off x="1805989" y="1241605"/>
        <a:ext cx="904561" cy="735526"/>
      </dsp:txXfrm>
    </dsp:sp>
    <dsp:sp modelId="{AE5480DB-0FB5-4A44-B215-84C173C036B2}">
      <dsp:nvSpPr>
        <dsp:cNvPr id="0" name=""/>
        <dsp:cNvSpPr/>
      </dsp:nvSpPr>
      <dsp:spPr>
        <a:xfrm>
          <a:off x="441357" y="921111"/>
          <a:ext cx="1427416" cy="1354653"/>
        </a:xfrm>
        <a:prstGeom prst="ellipse">
          <a:avLst/>
        </a:prstGeom>
        <a:solidFill>
          <a:schemeClr val="accent5">
            <a:alpha val="50000"/>
            <a:hueOff val="-9933876"/>
            <a:satOff val="39811"/>
            <a:lumOff val="8628"/>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t" anchorCtr="0">
          <a:noAutofit/>
        </a:bodyPr>
        <a:lstStyle/>
        <a:p>
          <a:pPr lvl="0" algn="ctr" defTabSz="400050">
            <a:lnSpc>
              <a:spcPct val="90000"/>
            </a:lnSpc>
            <a:spcBef>
              <a:spcPct val="0"/>
            </a:spcBef>
            <a:spcAft>
              <a:spcPct val="35000"/>
            </a:spcAft>
          </a:pPr>
          <a:r>
            <a:rPr kumimoji="1" lang="ja-JP" altLang="en-US" sz="900" kern="1200" dirty="0" smtClean="0"/>
            <a:t>園・中との連携</a:t>
          </a:r>
          <a:r>
            <a:rPr kumimoji="1" lang="en-US" altLang="ja-JP" sz="900" kern="1200" dirty="0" smtClean="0"/>
            <a:t/>
          </a:r>
          <a:br>
            <a:rPr kumimoji="1" lang="en-US" altLang="ja-JP" sz="900" kern="1200" dirty="0" smtClean="0"/>
          </a:br>
          <a:r>
            <a:rPr kumimoji="1" lang="ja-JP" altLang="en-US" sz="700" kern="1200" dirty="0" smtClean="0"/>
            <a:t>・情報交換会と授業参観を基にした研修</a:t>
          </a:r>
          <a:r>
            <a:rPr kumimoji="1" lang="en-US" altLang="ja-JP" sz="700" kern="1200" dirty="0" smtClean="0"/>
            <a:t/>
          </a:r>
          <a:br>
            <a:rPr kumimoji="1" lang="en-US" altLang="ja-JP" sz="700" kern="1200" dirty="0" smtClean="0"/>
          </a:br>
          <a:r>
            <a:rPr kumimoji="1" lang="ja-JP" altLang="en-US" sz="700" kern="1200" dirty="0" smtClean="0"/>
            <a:t>・スクール集会</a:t>
          </a:r>
          <a:r>
            <a:rPr kumimoji="1" lang="en-US" altLang="ja-JP" sz="700" kern="1200" dirty="0" smtClean="0"/>
            <a:t/>
          </a:r>
          <a:br>
            <a:rPr kumimoji="1" lang="en-US" altLang="ja-JP" sz="700" kern="1200" dirty="0" smtClean="0"/>
          </a:br>
          <a:r>
            <a:rPr kumimoji="1" lang="ja-JP" altLang="en-US" sz="700" kern="1200" dirty="0" smtClean="0"/>
            <a:t>・園との相互訪問</a:t>
          </a:r>
          <a:endParaRPr kumimoji="1" lang="ja-JP" altLang="en-US" sz="700" kern="1200" dirty="0"/>
        </a:p>
      </dsp:txBody>
      <dsp:txXfrm>
        <a:off x="575772" y="1271063"/>
        <a:ext cx="856450" cy="74505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8F2C6D3-01E5-4C52-8D69-C7E744B6B51A}" type="datetimeFigureOut">
              <a:rPr kumimoji="1" lang="ja-JP" altLang="en-US" smtClean="0"/>
              <a:t>2018/4/21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1F66F4-D7BA-407C-97A8-A146DEDD6F61}" type="slidenum">
              <a:rPr kumimoji="1" lang="ja-JP" altLang="en-US" smtClean="0"/>
              <a:t>‹#›</a:t>
            </a:fld>
            <a:endParaRPr kumimoji="1" lang="ja-JP" altLang="en-US"/>
          </a:p>
        </p:txBody>
      </p:sp>
    </p:spTree>
    <p:extLst>
      <p:ext uri="{BB962C8B-B14F-4D97-AF65-F5344CB8AC3E}">
        <p14:creationId xmlns:p14="http://schemas.microsoft.com/office/powerpoint/2010/main" val="1171613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2C6D3-01E5-4C52-8D69-C7E744B6B51A}" type="datetimeFigureOut">
              <a:rPr kumimoji="1" lang="ja-JP" altLang="en-US" smtClean="0"/>
              <a:t>2018/4/21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1F66F4-D7BA-407C-97A8-A146DEDD6F61}" type="slidenum">
              <a:rPr kumimoji="1" lang="ja-JP" altLang="en-US" smtClean="0"/>
              <a:t>‹#›</a:t>
            </a:fld>
            <a:endParaRPr kumimoji="1" lang="ja-JP" altLang="en-US"/>
          </a:p>
        </p:txBody>
      </p:sp>
    </p:spTree>
    <p:extLst>
      <p:ext uri="{BB962C8B-B14F-4D97-AF65-F5344CB8AC3E}">
        <p14:creationId xmlns:p14="http://schemas.microsoft.com/office/powerpoint/2010/main" val="267707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2C6D3-01E5-4C52-8D69-C7E744B6B51A}" type="datetimeFigureOut">
              <a:rPr kumimoji="1" lang="ja-JP" altLang="en-US" smtClean="0"/>
              <a:t>2018/4/21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1F66F4-D7BA-407C-97A8-A146DEDD6F61}" type="slidenum">
              <a:rPr kumimoji="1" lang="ja-JP" altLang="en-US" smtClean="0"/>
              <a:t>‹#›</a:t>
            </a:fld>
            <a:endParaRPr kumimoji="1" lang="ja-JP" altLang="en-US"/>
          </a:p>
        </p:txBody>
      </p:sp>
    </p:spTree>
    <p:extLst>
      <p:ext uri="{BB962C8B-B14F-4D97-AF65-F5344CB8AC3E}">
        <p14:creationId xmlns:p14="http://schemas.microsoft.com/office/powerpoint/2010/main" val="4218340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2C6D3-01E5-4C52-8D69-C7E744B6B51A}" type="datetimeFigureOut">
              <a:rPr kumimoji="1" lang="ja-JP" altLang="en-US" smtClean="0"/>
              <a:t>2018/4/21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1F66F4-D7BA-407C-97A8-A146DEDD6F61}" type="slidenum">
              <a:rPr kumimoji="1" lang="ja-JP" altLang="en-US" smtClean="0"/>
              <a:t>‹#›</a:t>
            </a:fld>
            <a:endParaRPr kumimoji="1" lang="ja-JP" altLang="en-US"/>
          </a:p>
        </p:txBody>
      </p:sp>
    </p:spTree>
    <p:extLst>
      <p:ext uri="{BB962C8B-B14F-4D97-AF65-F5344CB8AC3E}">
        <p14:creationId xmlns:p14="http://schemas.microsoft.com/office/powerpoint/2010/main" val="2870759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8F2C6D3-01E5-4C52-8D69-C7E744B6B51A}" type="datetimeFigureOut">
              <a:rPr kumimoji="1" lang="ja-JP" altLang="en-US" smtClean="0"/>
              <a:t>2018/4/21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1F66F4-D7BA-407C-97A8-A146DEDD6F61}" type="slidenum">
              <a:rPr kumimoji="1" lang="ja-JP" altLang="en-US" smtClean="0"/>
              <a:t>‹#›</a:t>
            </a:fld>
            <a:endParaRPr kumimoji="1" lang="ja-JP" altLang="en-US"/>
          </a:p>
        </p:txBody>
      </p:sp>
    </p:spTree>
    <p:extLst>
      <p:ext uri="{BB962C8B-B14F-4D97-AF65-F5344CB8AC3E}">
        <p14:creationId xmlns:p14="http://schemas.microsoft.com/office/powerpoint/2010/main" val="50501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F2C6D3-01E5-4C52-8D69-C7E744B6B51A}" type="datetimeFigureOut">
              <a:rPr kumimoji="1" lang="ja-JP" altLang="en-US" smtClean="0"/>
              <a:t>2018/4/21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1F66F4-D7BA-407C-97A8-A146DEDD6F61}" type="slidenum">
              <a:rPr kumimoji="1" lang="ja-JP" altLang="en-US" smtClean="0"/>
              <a:t>‹#›</a:t>
            </a:fld>
            <a:endParaRPr kumimoji="1" lang="ja-JP" altLang="en-US"/>
          </a:p>
        </p:txBody>
      </p:sp>
    </p:spTree>
    <p:extLst>
      <p:ext uri="{BB962C8B-B14F-4D97-AF65-F5344CB8AC3E}">
        <p14:creationId xmlns:p14="http://schemas.microsoft.com/office/powerpoint/2010/main" val="2246425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8F2C6D3-01E5-4C52-8D69-C7E744B6B51A}" type="datetimeFigureOut">
              <a:rPr kumimoji="1" lang="ja-JP" altLang="en-US" smtClean="0"/>
              <a:t>2018/4/21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F1F66F4-D7BA-407C-97A8-A146DEDD6F61}" type="slidenum">
              <a:rPr kumimoji="1" lang="ja-JP" altLang="en-US" smtClean="0"/>
              <a:t>‹#›</a:t>
            </a:fld>
            <a:endParaRPr kumimoji="1" lang="ja-JP" altLang="en-US"/>
          </a:p>
        </p:txBody>
      </p:sp>
    </p:spTree>
    <p:extLst>
      <p:ext uri="{BB962C8B-B14F-4D97-AF65-F5344CB8AC3E}">
        <p14:creationId xmlns:p14="http://schemas.microsoft.com/office/powerpoint/2010/main" val="746487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8F2C6D3-01E5-4C52-8D69-C7E744B6B51A}" type="datetimeFigureOut">
              <a:rPr kumimoji="1" lang="ja-JP" altLang="en-US" smtClean="0"/>
              <a:t>2018/4/21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F1F66F4-D7BA-407C-97A8-A146DEDD6F61}" type="slidenum">
              <a:rPr kumimoji="1" lang="ja-JP" altLang="en-US" smtClean="0"/>
              <a:t>‹#›</a:t>
            </a:fld>
            <a:endParaRPr kumimoji="1" lang="ja-JP" altLang="en-US"/>
          </a:p>
        </p:txBody>
      </p:sp>
    </p:spTree>
    <p:extLst>
      <p:ext uri="{BB962C8B-B14F-4D97-AF65-F5344CB8AC3E}">
        <p14:creationId xmlns:p14="http://schemas.microsoft.com/office/powerpoint/2010/main" val="2474854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8F2C6D3-01E5-4C52-8D69-C7E744B6B51A}" type="datetimeFigureOut">
              <a:rPr kumimoji="1" lang="ja-JP" altLang="en-US" smtClean="0"/>
              <a:t>2018/4/21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F1F66F4-D7BA-407C-97A8-A146DEDD6F61}" type="slidenum">
              <a:rPr kumimoji="1" lang="ja-JP" altLang="en-US" smtClean="0"/>
              <a:t>‹#›</a:t>
            </a:fld>
            <a:endParaRPr kumimoji="1" lang="ja-JP" altLang="en-US"/>
          </a:p>
        </p:txBody>
      </p:sp>
    </p:spTree>
    <p:extLst>
      <p:ext uri="{BB962C8B-B14F-4D97-AF65-F5344CB8AC3E}">
        <p14:creationId xmlns:p14="http://schemas.microsoft.com/office/powerpoint/2010/main" val="2739774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F2C6D3-01E5-4C52-8D69-C7E744B6B51A}" type="datetimeFigureOut">
              <a:rPr kumimoji="1" lang="ja-JP" altLang="en-US" smtClean="0"/>
              <a:t>2018/4/21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1F66F4-D7BA-407C-97A8-A146DEDD6F61}" type="slidenum">
              <a:rPr kumimoji="1" lang="ja-JP" altLang="en-US" smtClean="0"/>
              <a:t>‹#›</a:t>
            </a:fld>
            <a:endParaRPr kumimoji="1" lang="ja-JP" altLang="en-US"/>
          </a:p>
        </p:txBody>
      </p:sp>
    </p:spTree>
    <p:extLst>
      <p:ext uri="{BB962C8B-B14F-4D97-AF65-F5344CB8AC3E}">
        <p14:creationId xmlns:p14="http://schemas.microsoft.com/office/powerpoint/2010/main" val="4163266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F2C6D3-01E5-4C52-8D69-C7E744B6B51A}" type="datetimeFigureOut">
              <a:rPr kumimoji="1" lang="ja-JP" altLang="en-US" smtClean="0"/>
              <a:t>2018/4/21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1F66F4-D7BA-407C-97A8-A146DEDD6F61}" type="slidenum">
              <a:rPr kumimoji="1" lang="ja-JP" altLang="en-US" smtClean="0"/>
              <a:t>‹#›</a:t>
            </a:fld>
            <a:endParaRPr kumimoji="1" lang="ja-JP" altLang="en-US"/>
          </a:p>
        </p:txBody>
      </p:sp>
    </p:spTree>
    <p:extLst>
      <p:ext uri="{BB962C8B-B14F-4D97-AF65-F5344CB8AC3E}">
        <p14:creationId xmlns:p14="http://schemas.microsoft.com/office/powerpoint/2010/main" val="2748353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28F2C6D3-01E5-4C52-8D69-C7E744B6B51A}" type="datetimeFigureOut">
              <a:rPr kumimoji="1" lang="ja-JP" altLang="en-US" smtClean="0"/>
              <a:t>2018/4/21</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BF1F66F4-D7BA-407C-97A8-A146DEDD6F61}" type="slidenum">
              <a:rPr kumimoji="1" lang="ja-JP" altLang="en-US" smtClean="0"/>
              <a:t>‹#›</a:t>
            </a:fld>
            <a:endParaRPr kumimoji="1" lang="ja-JP" altLang="en-US"/>
          </a:p>
        </p:txBody>
      </p:sp>
    </p:spTree>
    <p:extLst>
      <p:ext uri="{BB962C8B-B14F-4D97-AF65-F5344CB8AC3E}">
        <p14:creationId xmlns:p14="http://schemas.microsoft.com/office/powerpoint/2010/main" val="2067306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1.xml"/><Relationship Id="rId13"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diagramData" Target="../diagrams/data1.xml"/><Relationship Id="rId12" Type="http://schemas.openxmlformats.org/officeDocument/2006/relationships/image" Target="../media/image6.png"/><Relationship Id="rId2" Type="http://schemas.openxmlformats.org/officeDocument/2006/relationships/image" Target="../media/image1.jpeg"/><Relationship Id="rId16" Type="http://schemas.openxmlformats.org/officeDocument/2006/relationships/image" Target="../media/image10.jpeg"/><Relationship Id="rId1" Type="http://schemas.openxmlformats.org/officeDocument/2006/relationships/slideLayout" Target="../slideLayouts/slideLayout1.xml"/><Relationship Id="rId6" Type="http://schemas.openxmlformats.org/officeDocument/2006/relationships/image" Target="../media/image5.gif"/><Relationship Id="rId11" Type="http://schemas.microsoft.com/office/2007/relationships/diagramDrawing" Target="../diagrams/drawing1.xml"/><Relationship Id="rId5" Type="http://schemas.openxmlformats.org/officeDocument/2006/relationships/image" Target="../media/image4.jpeg"/><Relationship Id="rId15" Type="http://schemas.openxmlformats.org/officeDocument/2006/relationships/image" Target="../media/image9.jpeg"/><Relationship Id="rId10" Type="http://schemas.openxmlformats.org/officeDocument/2006/relationships/diagramColors" Target="../diagrams/colors1.xml"/><Relationship Id="rId4" Type="http://schemas.openxmlformats.org/officeDocument/2006/relationships/image" Target="../media/image3.jpeg"/><Relationship Id="rId9" Type="http://schemas.openxmlformats.org/officeDocument/2006/relationships/diagramQuickStyle" Target="../diagrams/quickStyle1.xml"/><Relationship Id="rId1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4725144" y="1197154"/>
            <a:ext cx="2016224" cy="1379101"/>
          </a:xfrm>
          <a:prstGeom prst="roundRect">
            <a:avLst/>
          </a:prstGeom>
          <a:solidFill>
            <a:schemeClr val="accent5">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ts val="1500"/>
              </a:lnSpc>
            </a:pPr>
            <a:r>
              <a:rPr kumimoji="0" lang="ja-JP" altLang="en-US" sz="1100" b="1" kern="0" dirty="0">
                <a:solidFill>
                  <a:schemeClr val="tx1"/>
                </a:solidFill>
                <a:latin typeface="ＭＳ Ｐゴシック"/>
              </a:rPr>
              <a:t>自分</a:t>
            </a:r>
            <a:r>
              <a:rPr kumimoji="0" lang="ja-JP" altLang="en-US" sz="1100" b="1" kern="0" dirty="0" smtClean="0">
                <a:solidFill>
                  <a:schemeClr val="tx1"/>
                </a:solidFill>
                <a:latin typeface="ＭＳ Ｐゴシック"/>
              </a:rPr>
              <a:t>から進んで学習する子</a:t>
            </a:r>
            <a:endParaRPr kumimoji="0" lang="ja-JP" altLang="en-US" sz="1100" b="1" kern="0" dirty="0">
              <a:solidFill>
                <a:schemeClr val="tx1"/>
              </a:solidFill>
              <a:latin typeface="ＭＳ Ｐゴシック"/>
            </a:endParaRPr>
          </a:p>
          <a:p>
            <a:pPr marL="85725" indent="-85725">
              <a:lnSpc>
                <a:spcPts val="1500"/>
              </a:lnSpc>
            </a:pPr>
            <a:r>
              <a:rPr kumimoji="0" lang="ja-JP" altLang="en-US" sz="700" kern="0" dirty="0" smtClean="0">
                <a:solidFill>
                  <a:schemeClr val="tx1"/>
                </a:solidFill>
                <a:latin typeface="ＭＳ Ｐゴシック"/>
              </a:rPr>
              <a:t>☆自分から進んで学習に向き合い、相手</a:t>
            </a:r>
            <a:r>
              <a:rPr kumimoji="0" lang="ja-JP" altLang="en-US" sz="700" kern="0" dirty="0">
                <a:solidFill>
                  <a:schemeClr val="tx1"/>
                </a:solidFill>
                <a:latin typeface="ＭＳ Ｐゴシック"/>
              </a:rPr>
              <a:t>の話を正しく聞き取り、自分の考えと比べながら考えを深めることができる</a:t>
            </a:r>
            <a:r>
              <a:rPr kumimoji="0" lang="ja-JP" altLang="en-US" sz="700" kern="0" dirty="0" smtClean="0">
                <a:solidFill>
                  <a:schemeClr val="tx1"/>
                </a:solidFill>
                <a:latin typeface="ＭＳ Ｐゴシック"/>
              </a:rPr>
              <a:t>。</a:t>
            </a:r>
            <a:endParaRPr kumimoji="0" lang="en-US" altLang="ja-JP" sz="700" kern="0" dirty="0" smtClean="0">
              <a:solidFill>
                <a:schemeClr val="tx1"/>
              </a:solidFill>
              <a:latin typeface="ＭＳ Ｐゴシック"/>
            </a:endParaRPr>
          </a:p>
          <a:p>
            <a:pPr marL="85725" indent="-85725">
              <a:lnSpc>
                <a:spcPts val="1500"/>
              </a:lnSpc>
            </a:pPr>
            <a:r>
              <a:rPr kumimoji="0" lang="ja-JP" altLang="en-US" sz="700" kern="0" dirty="0" smtClean="0">
                <a:solidFill>
                  <a:schemeClr val="tx1"/>
                </a:solidFill>
                <a:latin typeface="ＭＳ Ｐゴシック"/>
              </a:rPr>
              <a:t>☆</a:t>
            </a:r>
            <a:r>
              <a:rPr kumimoji="0" lang="ja-JP" altLang="en-US" sz="700" kern="0" dirty="0">
                <a:solidFill>
                  <a:schemeClr val="tx1"/>
                </a:solidFill>
                <a:latin typeface="ＭＳ Ｐゴシック"/>
              </a:rPr>
              <a:t>自分の考えや意見を、自分の言葉でしっかりと書いたり話したりすることが</a:t>
            </a:r>
            <a:r>
              <a:rPr kumimoji="0" lang="ja-JP" altLang="en-US" sz="700" kern="0" dirty="0" smtClean="0">
                <a:solidFill>
                  <a:schemeClr val="tx1"/>
                </a:solidFill>
                <a:latin typeface="ＭＳ Ｐゴシック"/>
              </a:rPr>
              <a:t>できる。</a:t>
            </a:r>
            <a:endParaRPr kumimoji="0" lang="ja-JP" altLang="en-US" sz="700" kern="0" dirty="0">
              <a:solidFill>
                <a:schemeClr val="tx1"/>
              </a:solidFill>
              <a:latin typeface="ＭＳ Ｐゴシック"/>
            </a:endParaRPr>
          </a:p>
        </p:txBody>
      </p:sp>
      <p:sp>
        <p:nvSpPr>
          <p:cNvPr id="5" name="角丸四角形 4"/>
          <p:cNvSpPr/>
          <p:nvPr/>
        </p:nvSpPr>
        <p:spPr>
          <a:xfrm>
            <a:off x="548681" y="1198220"/>
            <a:ext cx="2016223" cy="1379101"/>
          </a:xfrm>
          <a:prstGeom prst="roundRect">
            <a:avLst/>
          </a:prstGeom>
          <a:solidFill>
            <a:schemeClr val="accent6">
              <a:lumMod val="60000"/>
              <a:lumOff val="40000"/>
            </a:schemeClr>
          </a:solidFill>
          <a:ln w="952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t">
            <a:spAutoFit/>
          </a:bodyPr>
          <a:lstStyle/>
          <a:p>
            <a:pPr algn="ctr">
              <a:lnSpc>
                <a:spcPts val="1500"/>
              </a:lnSpc>
            </a:pPr>
            <a:r>
              <a:rPr kumimoji="0" lang="ja-JP" altLang="en-US" sz="1100" b="1" kern="0" dirty="0">
                <a:solidFill>
                  <a:schemeClr val="tx1"/>
                </a:solidFill>
                <a:latin typeface="ＭＳ Ｐゴシック"/>
              </a:rPr>
              <a:t>自分</a:t>
            </a:r>
            <a:r>
              <a:rPr kumimoji="0" lang="ja-JP" altLang="en-US" sz="1100" b="1" kern="0" dirty="0" smtClean="0">
                <a:solidFill>
                  <a:schemeClr val="tx1"/>
                </a:solidFill>
                <a:latin typeface="ＭＳ Ｐゴシック"/>
              </a:rPr>
              <a:t>も</a:t>
            </a:r>
            <a:r>
              <a:rPr kumimoji="0" lang="ja-JP" altLang="en-US" sz="1100" b="1" kern="0" dirty="0">
                <a:solidFill>
                  <a:schemeClr val="tx1"/>
                </a:solidFill>
                <a:latin typeface="ＭＳ Ｐゴシック"/>
              </a:rPr>
              <a:t>相手</a:t>
            </a:r>
            <a:r>
              <a:rPr kumimoji="0" lang="ja-JP" altLang="en-US" sz="1100" b="1" kern="0" dirty="0" smtClean="0">
                <a:solidFill>
                  <a:schemeClr val="tx1"/>
                </a:solidFill>
                <a:latin typeface="ＭＳ Ｐゴシック"/>
              </a:rPr>
              <a:t>も</a:t>
            </a:r>
            <a:r>
              <a:rPr kumimoji="0" lang="ja-JP" altLang="en-US" sz="1100" b="1" kern="0" dirty="0">
                <a:solidFill>
                  <a:schemeClr val="tx1"/>
                </a:solidFill>
                <a:latin typeface="ＭＳ Ｐゴシック"/>
              </a:rPr>
              <a:t>大事に</a:t>
            </a:r>
            <a:r>
              <a:rPr kumimoji="0" lang="ja-JP" altLang="en-US" sz="1100" b="1" kern="0" dirty="0" smtClean="0">
                <a:solidFill>
                  <a:schemeClr val="tx1"/>
                </a:solidFill>
                <a:latin typeface="ＭＳ Ｐゴシック"/>
              </a:rPr>
              <a:t>する子</a:t>
            </a:r>
            <a:endParaRPr kumimoji="0" lang="ja-JP" altLang="en-US" sz="1100" b="1" kern="0" dirty="0">
              <a:solidFill>
                <a:schemeClr val="tx1"/>
              </a:solidFill>
              <a:latin typeface="ＭＳ Ｐゴシック"/>
            </a:endParaRPr>
          </a:p>
          <a:p>
            <a:pPr marL="85725" indent="-85725">
              <a:lnSpc>
                <a:spcPts val="1500"/>
              </a:lnSpc>
            </a:pPr>
            <a:r>
              <a:rPr kumimoji="0" lang="ja-JP" altLang="en-US" sz="700" kern="0" dirty="0" smtClean="0">
                <a:solidFill>
                  <a:schemeClr val="tx1"/>
                </a:solidFill>
                <a:latin typeface="ＭＳ Ｐゴシック"/>
              </a:rPr>
              <a:t>☆我慢する心と力を身に付け、相手や周りの気持ちを考え、より</a:t>
            </a:r>
            <a:r>
              <a:rPr kumimoji="0" lang="ja-JP" altLang="en-US" sz="700" kern="0" dirty="0">
                <a:solidFill>
                  <a:schemeClr val="tx1"/>
                </a:solidFill>
                <a:latin typeface="ＭＳ Ｐゴシック"/>
              </a:rPr>
              <a:t>よく行動することが</a:t>
            </a:r>
            <a:r>
              <a:rPr kumimoji="0" lang="ja-JP" altLang="en-US" sz="700" kern="0" dirty="0" smtClean="0">
                <a:solidFill>
                  <a:schemeClr val="tx1"/>
                </a:solidFill>
                <a:latin typeface="ＭＳ Ｐゴシック"/>
              </a:rPr>
              <a:t>できる。</a:t>
            </a:r>
            <a:endParaRPr kumimoji="0" lang="en-US" altLang="ja-JP" sz="700" kern="0" dirty="0" smtClean="0">
              <a:solidFill>
                <a:schemeClr val="tx1"/>
              </a:solidFill>
              <a:latin typeface="ＭＳ Ｐゴシック"/>
            </a:endParaRPr>
          </a:p>
          <a:p>
            <a:pPr marL="85725" indent="-85725">
              <a:lnSpc>
                <a:spcPts val="1500"/>
              </a:lnSpc>
            </a:pPr>
            <a:r>
              <a:rPr kumimoji="0" lang="ja-JP" altLang="en-US" sz="700" kern="0" dirty="0" smtClean="0">
                <a:solidFill>
                  <a:schemeClr val="tx1"/>
                </a:solidFill>
                <a:latin typeface="ＭＳ Ｐゴシック"/>
              </a:rPr>
              <a:t>☆つらいことや苦しいことに対しても、仲間と支え合い、ねばり強く</a:t>
            </a:r>
            <a:r>
              <a:rPr kumimoji="0" lang="ja-JP" altLang="en-US" sz="700" kern="0" dirty="0">
                <a:solidFill>
                  <a:schemeClr val="tx1"/>
                </a:solidFill>
                <a:latin typeface="ＭＳ Ｐゴシック"/>
              </a:rPr>
              <a:t>取り組む</a:t>
            </a:r>
            <a:r>
              <a:rPr kumimoji="0" lang="ja-JP" altLang="en-US" sz="700" kern="0" dirty="0" smtClean="0">
                <a:solidFill>
                  <a:schemeClr val="tx1"/>
                </a:solidFill>
                <a:latin typeface="ＭＳ Ｐゴシック"/>
              </a:rPr>
              <a:t>こと</a:t>
            </a:r>
            <a:r>
              <a:rPr kumimoji="0" lang="ja-JP" altLang="en-US" sz="700" kern="0" dirty="0">
                <a:solidFill>
                  <a:schemeClr val="tx1"/>
                </a:solidFill>
                <a:latin typeface="ＭＳ Ｐゴシック"/>
              </a:rPr>
              <a:t>ができる</a:t>
            </a:r>
            <a:r>
              <a:rPr kumimoji="0" lang="ja-JP" altLang="en-US" sz="700" kern="0" dirty="0" smtClean="0">
                <a:solidFill>
                  <a:schemeClr val="tx1"/>
                </a:solidFill>
                <a:latin typeface="ＭＳ Ｐゴシック"/>
              </a:rPr>
              <a:t>。</a:t>
            </a:r>
            <a:endParaRPr kumimoji="0" lang="ja-JP" altLang="en-US" sz="700" kern="0" dirty="0">
              <a:solidFill>
                <a:schemeClr val="tx1"/>
              </a:solidFill>
              <a:latin typeface="ＭＳ Ｐゴシック"/>
            </a:endParaRPr>
          </a:p>
        </p:txBody>
      </p:sp>
      <p:sp>
        <p:nvSpPr>
          <p:cNvPr id="6" name="角丸四角形 5"/>
          <p:cNvSpPr/>
          <p:nvPr/>
        </p:nvSpPr>
        <p:spPr>
          <a:xfrm>
            <a:off x="2636913" y="1198220"/>
            <a:ext cx="2016224" cy="1379101"/>
          </a:xfrm>
          <a:prstGeom prst="roundRect">
            <a:avLst/>
          </a:prstGeom>
          <a:solidFill>
            <a:schemeClr val="accent3">
              <a:lumMod val="60000"/>
              <a:lumOff val="40000"/>
            </a:schemeClr>
          </a:solid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spAutoFit/>
          </a:bodyPr>
          <a:lstStyle/>
          <a:p>
            <a:pPr algn="ctr">
              <a:lnSpc>
                <a:spcPts val="1500"/>
              </a:lnSpc>
            </a:pPr>
            <a:r>
              <a:rPr kumimoji="0" lang="ja-JP" altLang="en-US" sz="1200" b="1" kern="0" dirty="0" smtClean="0">
                <a:solidFill>
                  <a:schemeClr val="tx1"/>
                </a:solidFill>
                <a:latin typeface="ＭＳ Ｐゴシック"/>
              </a:rPr>
              <a:t>めあてをもって鍛える子</a:t>
            </a:r>
            <a:r>
              <a:rPr kumimoji="0" lang="ja-JP" altLang="en-US" sz="700" kern="0" dirty="0" smtClean="0">
                <a:solidFill>
                  <a:schemeClr val="bg1"/>
                </a:solidFill>
                <a:latin typeface="ＭＳ Ｐゴシック"/>
              </a:rPr>
              <a:t>　</a:t>
            </a:r>
          </a:p>
          <a:p>
            <a:pPr marL="85725" indent="-85725">
              <a:lnSpc>
                <a:spcPts val="1500"/>
              </a:lnSpc>
            </a:pPr>
            <a:r>
              <a:rPr kumimoji="0" lang="ja-JP" altLang="en-US" sz="700" kern="0" dirty="0">
                <a:solidFill>
                  <a:schemeClr val="tx1"/>
                </a:solidFill>
                <a:latin typeface="ＭＳ Ｐゴシック"/>
              </a:rPr>
              <a:t>☆自分のめあてを決め、あきらめず</a:t>
            </a:r>
            <a:r>
              <a:rPr kumimoji="0" lang="ja-JP" altLang="en-US" sz="700" kern="0" dirty="0" smtClean="0">
                <a:solidFill>
                  <a:schemeClr val="tx1"/>
                </a:solidFill>
                <a:latin typeface="ＭＳ Ｐゴシック"/>
              </a:rPr>
              <a:t>にがんばる</a:t>
            </a:r>
            <a:r>
              <a:rPr kumimoji="0" lang="ja-JP" altLang="en-US" sz="700" kern="0" dirty="0">
                <a:solidFill>
                  <a:schemeClr val="tx1"/>
                </a:solidFill>
                <a:latin typeface="ＭＳ Ｐゴシック"/>
              </a:rPr>
              <a:t>ことができる。また、遊びや運動の喜びを知り、進んで体を動かそうとする。</a:t>
            </a:r>
          </a:p>
          <a:p>
            <a:pPr marL="85725" indent="-85725">
              <a:lnSpc>
                <a:spcPts val="1500"/>
              </a:lnSpc>
            </a:pPr>
            <a:r>
              <a:rPr kumimoji="0" lang="ja-JP" altLang="en-US" sz="700" kern="0" dirty="0">
                <a:solidFill>
                  <a:schemeClr val="tx1"/>
                </a:solidFill>
                <a:latin typeface="ＭＳ Ｐゴシック"/>
              </a:rPr>
              <a:t>☆</a:t>
            </a:r>
            <a:r>
              <a:rPr kumimoji="0" lang="ja-JP" altLang="en-US" sz="700" kern="0" dirty="0" smtClean="0">
                <a:solidFill>
                  <a:schemeClr val="tx1"/>
                </a:solidFill>
                <a:latin typeface="ＭＳ Ｐゴシック"/>
              </a:rPr>
              <a:t>自分</a:t>
            </a:r>
            <a:r>
              <a:rPr kumimoji="0" lang="ja-JP" altLang="en-US" sz="700" kern="0" dirty="0">
                <a:solidFill>
                  <a:schemeClr val="tx1"/>
                </a:solidFill>
                <a:latin typeface="ＭＳ Ｐゴシック"/>
              </a:rPr>
              <a:t>の健康に関心</a:t>
            </a:r>
            <a:r>
              <a:rPr kumimoji="0" lang="ja-JP" altLang="en-US" sz="700" kern="0" dirty="0" smtClean="0">
                <a:solidFill>
                  <a:schemeClr val="tx1"/>
                </a:solidFill>
                <a:latin typeface="ＭＳ Ｐゴシック"/>
              </a:rPr>
              <a:t>をもち</a:t>
            </a:r>
            <a:r>
              <a:rPr kumimoji="0" lang="ja-JP" altLang="en-US" sz="700" kern="0" dirty="0">
                <a:solidFill>
                  <a:schemeClr val="tx1"/>
                </a:solidFill>
                <a:latin typeface="ＭＳ Ｐゴシック"/>
              </a:rPr>
              <a:t>、自分の生活をコントロールすることができる</a:t>
            </a:r>
            <a:r>
              <a:rPr kumimoji="0" lang="ja-JP" altLang="en-US" sz="700" kern="0" dirty="0" smtClean="0">
                <a:solidFill>
                  <a:schemeClr val="tx1"/>
                </a:solidFill>
                <a:latin typeface="ＭＳ Ｐゴシック"/>
              </a:rPr>
              <a:t>。</a:t>
            </a:r>
            <a:endParaRPr kumimoji="0" lang="ja-JP" altLang="en-US" sz="700" kern="0" dirty="0">
              <a:solidFill>
                <a:schemeClr val="tx1"/>
              </a:solidFill>
              <a:latin typeface="ＭＳ Ｐゴシック"/>
            </a:endParaRPr>
          </a:p>
        </p:txBody>
      </p:sp>
      <p:sp>
        <p:nvSpPr>
          <p:cNvPr id="7" name="AutoShape 156"/>
          <p:cNvSpPr>
            <a:spLocks noChangeArrowheads="1"/>
          </p:cNvSpPr>
          <p:nvPr/>
        </p:nvSpPr>
        <p:spPr bwMode="auto">
          <a:xfrm>
            <a:off x="4725144" y="3344590"/>
            <a:ext cx="2016224" cy="3199373"/>
          </a:xfrm>
          <a:prstGeom prst="roundRect">
            <a:avLst>
              <a:gd name="adj" fmla="val 16667"/>
            </a:avLst>
          </a:prstGeom>
          <a:solidFill>
            <a:schemeClr val="accent5">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square" lIns="36576" tIns="22860"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85725" indent="-85725">
              <a:lnSpc>
                <a:spcPts val="1300"/>
              </a:lnSpc>
              <a:defRPr sz="1000"/>
            </a:pPr>
            <a:r>
              <a:rPr lang="ja-JP" altLang="en-US" sz="1000" b="1" dirty="0">
                <a:solidFill>
                  <a:srgbClr val="000000"/>
                </a:solidFill>
                <a:latin typeface="+mn-ea"/>
              </a:rPr>
              <a:t>■言語活動を充実</a:t>
            </a:r>
            <a:r>
              <a:rPr lang="ja-JP" altLang="en-US" sz="1000" b="1" dirty="0" smtClean="0">
                <a:solidFill>
                  <a:srgbClr val="000000"/>
                </a:solidFill>
                <a:latin typeface="+mn-ea"/>
              </a:rPr>
              <a:t>させ、進んで話すことができるようにする</a:t>
            </a:r>
            <a:endParaRPr lang="ja-JP" altLang="en-US" sz="1000" b="1" dirty="0">
              <a:solidFill>
                <a:srgbClr val="000000"/>
              </a:solidFill>
              <a:latin typeface="+mn-ea"/>
            </a:endParaRPr>
          </a:p>
          <a:p>
            <a:pPr marL="57150" indent="-57150">
              <a:lnSpc>
                <a:spcPts val="1300"/>
              </a:lnSpc>
              <a:defRPr sz="1000"/>
            </a:pPr>
            <a:r>
              <a:rPr lang="ja-JP" altLang="en-US" sz="800" dirty="0">
                <a:solidFill>
                  <a:srgbClr val="000000"/>
                </a:solidFill>
                <a:latin typeface="+mn-ea"/>
              </a:rPr>
              <a:t>・朝</a:t>
            </a:r>
            <a:r>
              <a:rPr lang="ja-JP" altLang="en-US" sz="800" dirty="0" smtClean="0">
                <a:solidFill>
                  <a:srgbClr val="000000"/>
                </a:solidFill>
                <a:latin typeface="+mn-ea"/>
              </a:rPr>
              <a:t>学習や国語授業など</a:t>
            </a:r>
            <a:r>
              <a:rPr lang="ja-JP" altLang="en-US" sz="800" dirty="0">
                <a:solidFill>
                  <a:srgbClr val="000000"/>
                </a:solidFill>
                <a:latin typeface="+mn-ea"/>
              </a:rPr>
              <a:t>で音読、朗読、暗唱などを実施し</a:t>
            </a:r>
            <a:r>
              <a:rPr lang="ja-JP" altLang="en-US" sz="800" dirty="0" smtClean="0">
                <a:solidFill>
                  <a:srgbClr val="000000"/>
                </a:solidFill>
                <a:latin typeface="+mn-ea"/>
              </a:rPr>
              <a:t>、張りのある声での音声</a:t>
            </a:r>
            <a:r>
              <a:rPr lang="ja-JP" altLang="en-US" sz="800" dirty="0">
                <a:solidFill>
                  <a:srgbClr val="000000"/>
                </a:solidFill>
                <a:latin typeface="+mn-ea"/>
              </a:rPr>
              <a:t>発表の基礎を養う。</a:t>
            </a:r>
            <a:r>
              <a:rPr lang="ja-JP" altLang="en-US" sz="800" dirty="0" smtClean="0">
                <a:solidFill>
                  <a:srgbClr val="000000"/>
                </a:solidFill>
                <a:latin typeface="+mn-ea"/>
              </a:rPr>
              <a:t>（子どもが自主的に活動</a:t>
            </a:r>
            <a:r>
              <a:rPr lang="ja-JP" altLang="en-US" sz="800" dirty="0">
                <a:solidFill>
                  <a:srgbClr val="000000"/>
                </a:solidFill>
                <a:latin typeface="+mn-ea"/>
              </a:rPr>
              <a:t>ができるようにシステム化する。</a:t>
            </a:r>
            <a:r>
              <a:rPr lang="ja-JP" altLang="en-US" sz="800" dirty="0" smtClean="0">
                <a:solidFill>
                  <a:srgbClr val="000000"/>
                </a:solidFill>
                <a:latin typeface="+mn-ea"/>
              </a:rPr>
              <a:t>）</a:t>
            </a:r>
            <a:endParaRPr lang="en-US" altLang="ja-JP" sz="800" dirty="0" smtClean="0">
              <a:solidFill>
                <a:srgbClr val="000000"/>
              </a:solidFill>
              <a:latin typeface="+mn-ea"/>
            </a:endParaRPr>
          </a:p>
          <a:p>
            <a:pPr marL="57150" indent="-57150">
              <a:lnSpc>
                <a:spcPts val="1300"/>
              </a:lnSpc>
              <a:defRPr sz="1000"/>
            </a:pPr>
            <a:r>
              <a:rPr lang="ja-JP" altLang="en-US" sz="800" dirty="0" smtClean="0">
                <a:solidFill>
                  <a:srgbClr val="000000"/>
                </a:solidFill>
                <a:latin typeface="+mn-ea"/>
              </a:rPr>
              <a:t>・</a:t>
            </a:r>
            <a:r>
              <a:rPr lang="ja-JP" altLang="en-US" sz="800" dirty="0">
                <a:solidFill>
                  <a:srgbClr val="000000"/>
                </a:solidFill>
                <a:latin typeface="+mn-ea"/>
              </a:rPr>
              <a:t>連絡帳、学習カード</a:t>
            </a:r>
            <a:r>
              <a:rPr lang="ja-JP" altLang="en-US" sz="800" dirty="0" smtClean="0">
                <a:solidFill>
                  <a:srgbClr val="000000"/>
                </a:solidFill>
                <a:latin typeface="+mn-ea"/>
              </a:rPr>
              <a:t>、作文</a:t>
            </a:r>
            <a:r>
              <a:rPr lang="ja-JP" altLang="en-US" sz="800" dirty="0">
                <a:solidFill>
                  <a:srgbClr val="000000"/>
                </a:solidFill>
                <a:latin typeface="+mn-ea"/>
              </a:rPr>
              <a:t>など、「書くこと」の</a:t>
            </a:r>
            <a:r>
              <a:rPr lang="ja-JP" altLang="en-US" sz="800" dirty="0" smtClean="0">
                <a:solidFill>
                  <a:srgbClr val="000000"/>
                </a:solidFill>
                <a:latin typeface="+mn-ea"/>
              </a:rPr>
              <a:t>日常化を図り、自分の考えを書く場面を通して思考力を</a:t>
            </a:r>
            <a:r>
              <a:rPr lang="ja-JP" altLang="en-US" sz="800" dirty="0">
                <a:solidFill>
                  <a:srgbClr val="000000"/>
                </a:solidFill>
                <a:latin typeface="+mn-ea"/>
              </a:rPr>
              <a:t>高める</a:t>
            </a:r>
            <a:r>
              <a:rPr lang="ja-JP" altLang="en-US" sz="800" dirty="0" smtClean="0">
                <a:solidFill>
                  <a:srgbClr val="000000"/>
                </a:solidFill>
                <a:latin typeface="+mn-ea"/>
              </a:rPr>
              <a:t>。</a:t>
            </a:r>
            <a:endParaRPr lang="en-US" altLang="ja-JP" sz="800" dirty="0" smtClean="0">
              <a:solidFill>
                <a:srgbClr val="000000"/>
              </a:solidFill>
              <a:latin typeface="+mn-ea"/>
            </a:endParaRPr>
          </a:p>
          <a:p>
            <a:pPr marL="57150" indent="-57150">
              <a:lnSpc>
                <a:spcPts val="1300"/>
              </a:lnSpc>
              <a:defRPr sz="1000"/>
            </a:pPr>
            <a:r>
              <a:rPr lang="ja-JP" altLang="en-US" sz="800" dirty="0" smtClean="0">
                <a:solidFill>
                  <a:srgbClr val="000000"/>
                </a:solidFill>
                <a:latin typeface="+mn-ea"/>
              </a:rPr>
              <a:t>・子どもの</a:t>
            </a:r>
            <a:r>
              <a:rPr lang="ja-JP" altLang="en-US" sz="800" dirty="0">
                <a:solidFill>
                  <a:srgbClr val="000000"/>
                </a:solidFill>
                <a:latin typeface="+mn-ea"/>
              </a:rPr>
              <a:t>発言や発表を生かした</a:t>
            </a:r>
            <a:r>
              <a:rPr lang="ja-JP" altLang="en-US" sz="800" dirty="0" smtClean="0">
                <a:solidFill>
                  <a:srgbClr val="000000"/>
                </a:solidFill>
                <a:latin typeface="+mn-ea"/>
              </a:rPr>
              <a:t>「対話のある授業</a:t>
            </a:r>
            <a:r>
              <a:rPr lang="ja-JP" altLang="en-US" sz="800" dirty="0">
                <a:solidFill>
                  <a:srgbClr val="000000"/>
                </a:solidFill>
                <a:latin typeface="+mn-ea"/>
              </a:rPr>
              <a:t>」を工夫し、判断力と表現力を高める</a:t>
            </a:r>
            <a:r>
              <a:rPr lang="ja-JP" altLang="en-US" sz="800" dirty="0" smtClean="0">
                <a:solidFill>
                  <a:srgbClr val="000000"/>
                </a:solidFill>
                <a:latin typeface="+mn-ea"/>
              </a:rPr>
              <a:t>。</a:t>
            </a:r>
            <a:endParaRPr lang="en-US" altLang="ja-JP" sz="800" dirty="0" smtClean="0">
              <a:solidFill>
                <a:srgbClr val="000000"/>
              </a:solidFill>
              <a:latin typeface="+mn-ea"/>
            </a:endParaRPr>
          </a:p>
          <a:p>
            <a:pPr marL="57150" indent="-57150">
              <a:lnSpc>
                <a:spcPts val="1300"/>
              </a:lnSpc>
              <a:defRPr sz="1000"/>
            </a:pPr>
            <a:endParaRPr lang="ja-JP" altLang="en-US" sz="800" dirty="0">
              <a:solidFill>
                <a:srgbClr val="000000"/>
              </a:solidFill>
              <a:latin typeface="+mn-ea"/>
            </a:endParaRPr>
          </a:p>
          <a:p>
            <a:pPr marL="85725" indent="-85725">
              <a:lnSpc>
                <a:spcPts val="1300"/>
              </a:lnSpc>
              <a:defRPr sz="1000"/>
            </a:pPr>
            <a:r>
              <a:rPr lang="ja-JP" altLang="en-US" sz="1000" b="1" dirty="0" smtClean="0">
                <a:solidFill>
                  <a:srgbClr val="000000"/>
                </a:solidFill>
                <a:latin typeface="+mn-ea"/>
              </a:rPr>
              <a:t>■より</a:t>
            </a:r>
            <a:r>
              <a:rPr lang="ja-JP" altLang="en-US" sz="1000" b="1" dirty="0">
                <a:solidFill>
                  <a:srgbClr val="000000"/>
                </a:solidFill>
                <a:latin typeface="+mn-ea"/>
              </a:rPr>
              <a:t>よい授業づくりに努める</a:t>
            </a:r>
          </a:p>
          <a:p>
            <a:pPr marL="47625" indent="-47625">
              <a:lnSpc>
                <a:spcPts val="1300"/>
              </a:lnSpc>
              <a:defRPr sz="1000"/>
            </a:pPr>
            <a:r>
              <a:rPr lang="ja-JP" altLang="en-US" sz="800" dirty="0">
                <a:solidFill>
                  <a:srgbClr val="000000"/>
                </a:solidFill>
                <a:latin typeface="+mn-ea"/>
              </a:rPr>
              <a:t>・安心して話せる学習集団づくりを基盤とし、課題を明確にした授業改善に努める。</a:t>
            </a:r>
          </a:p>
          <a:p>
            <a:pPr marL="47625" indent="-47625">
              <a:lnSpc>
                <a:spcPts val="1300"/>
              </a:lnSpc>
              <a:defRPr sz="1000"/>
            </a:pPr>
            <a:r>
              <a:rPr lang="ja-JP" altLang="en-US" sz="800" dirty="0">
                <a:solidFill>
                  <a:srgbClr val="000000"/>
                </a:solidFill>
                <a:latin typeface="+mn-ea"/>
              </a:rPr>
              <a:t>・話す必然性、聞く必然性のある指導過程により、話したくなる授業をつくる</a:t>
            </a:r>
            <a:r>
              <a:rPr lang="ja-JP" altLang="en-US" sz="800" dirty="0" smtClean="0">
                <a:solidFill>
                  <a:srgbClr val="000000"/>
                </a:solidFill>
                <a:latin typeface="+mn-ea"/>
              </a:rPr>
              <a:t>。</a:t>
            </a:r>
            <a:endParaRPr lang="ja-JP" altLang="en-US" sz="800" dirty="0">
              <a:solidFill>
                <a:srgbClr val="000000"/>
              </a:solidFill>
              <a:latin typeface="+mn-ea"/>
            </a:endParaRPr>
          </a:p>
        </p:txBody>
      </p:sp>
      <p:sp>
        <p:nvSpPr>
          <p:cNvPr id="8" name="AutoShape 154"/>
          <p:cNvSpPr>
            <a:spLocks noChangeArrowheads="1"/>
          </p:cNvSpPr>
          <p:nvPr/>
        </p:nvSpPr>
        <p:spPr bwMode="auto">
          <a:xfrm>
            <a:off x="548679" y="3345656"/>
            <a:ext cx="2016225" cy="3267214"/>
          </a:xfrm>
          <a:prstGeom prst="roundRect">
            <a:avLst>
              <a:gd name="adj" fmla="val 16667"/>
            </a:avLst>
          </a:prstGeom>
          <a:solidFill>
            <a:schemeClr val="accent6">
              <a:lumMod val="60000"/>
              <a:lumOff val="40000"/>
            </a:schemeClr>
          </a:solidFill>
          <a:ln>
            <a:headEnd/>
            <a:tailEnd/>
          </a:ln>
        </p:spPr>
        <p:style>
          <a:lnRef idx="0">
            <a:schemeClr val="accent6"/>
          </a:lnRef>
          <a:fillRef idx="3">
            <a:schemeClr val="accent6"/>
          </a:fillRef>
          <a:effectRef idx="3">
            <a:schemeClr val="accent6"/>
          </a:effectRef>
          <a:fontRef idx="minor">
            <a:schemeClr val="lt1"/>
          </a:fontRef>
        </p:style>
        <p:txBody>
          <a:bodyPr wrap="square" lIns="36576" tIns="22860"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85725" indent="-85725">
              <a:lnSpc>
                <a:spcPts val="1300"/>
              </a:lnSpc>
              <a:defRPr sz="1000"/>
            </a:pPr>
            <a:r>
              <a:rPr lang="ja-JP" altLang="en-US" sz="1000" b="1" dirty="0">
                <a:solidFill>
                  <a:srgbClr val="000000"/>
                </a:solidFill>
                <a:latin typeface="+mn-ea"/>
              </a:rPr>
              <a:t>■</a:t>
            </a:r>
            <a:r>
              <a:rPr lang="ja-JP" altLang="en-US" sz="1000" b="1" dirty="0" smtClean="0">
                <a:solidFill>
                  <a:srgbClr val="000000"/>
                </a:solidFill>
                <a:latin typeface="+mn-ea"/>
              </a:rPr>
              <a:t>かかわりと絆づくり</a:t>
            </a:r>
            <a:r>
              <a:rPr lang="ja-JP" altLang="en-US" sz="1000" b="1" dirty="0">
                <a:solidFill>
                  <a:srgbClr val="000000"/>
                </a:solidFill>
                <a:latin typeface="+mn-ea"/>
              </a:rPr>
              <a:t>を大切</a:t>
            </a:r>
            <a:r>
              <a:rPr lang="ja-JP" altLang="en-US" sz="1000" b="1" dirty="0" smtClean="0">
                <a:solidFill>
                  <a:srgbClr val="000000"/>
                </a:solidFill>
                <a:latin typeface="+mn-ea"/>
              </a:rPr>
              <a:t>にし、</a:t>
            </a:r>
            <a:r>
              <a:rPr lang="ja-JP" altLang="en-US" sz="1000" b="1" dirty="0">
                <a:solidFill>
                  <a:srgbClr val="000000"/>
                </a:solidFill>
                <a:latin typeface="+mn-ea"/>
              </a:rPr>
              <a:t>社会性を育成する</a:t>
            </a:r>
          </a:p>
          <a:p>
            <a:pPr marL="47625" indent="-47625">
              <a:lnSpc>
                <a:spcPts val="1200"/>
              </a:lnSpc>
              <a:defRPr sz="1000"/>
            </a:pPr>
            <a:r>
              <a:rPr lang="ja-JP" altLang="en-US" sz="800" dirty="0" smtClean="0">
                <a:solidFill>
                  <a:srgbClr val="000000"/>
                </a:solidFill>
                <a:latin typeface="+mn-ea"/>
              </a:rPr>
              <a:t>・異年齢</a:t>
            </a:r>
            <a:r>
              <a:rPr lang="ja-JP" altLang="en-US" sz="800" dirty="0">
                <a:solidFill>
                  <a:srgbClr val="000000"/>
                </a:solidFill>
                <a:latin typeface="+mn-ea"/>
              </a:rPr>
              <a:t>集団活動（なかよし友だチーム、清掃、登校班など）を通して、学年の枠を超えた様々な仲間と支え合い、</a:t>
            </a:r>
            <a:r>
              <a:rPr lang="ja-JP" altLang="en-US" sz="800" dirty="0" smtClean="0">
                <a:solidFill>
                  <a:srgbClr val="000000"/>
                </a:solidFill>
                <a:latin typeface="+mn-ea"/>
              </a:rPr>
              <a:t>もまれながら社会性</a:t>
            </a:r>
            <a:r>
              <a:rPr lang="ja-JP" altLang="en-US" sz="800" dirty="0">
                <a:solidFill>
                  <a:srgbClr val="000000"/>
                </a:solidFill>
                <a:latin typeface="+mn-ea"/>
              </a:rPr>
              <a:t>を育てる。</a:t>
            </a:r>
          </a:p>
          <a:p>
            <a:pPr marL="47625" indent="-47625">
              <a:lnSpc>
                <a:spcPts val="1200"/>
              </a:lnSpc>
              <a:defRPr sz="1000"/>
            </a:pPr>
            <a:r>
              <a:rPr lang="ja-JP" altLang="en-US" sz="800" dirty="0">
                <a:solidFill>
                  <a:srgbClr val="000000"/>
                </a:solidFill>
                <a:latin typeface="+mn-ea"/>
              </a:rPr>
              <a:t>・学級、学年集団のふれあいに重点を置いた教育活動（生活科、</a:t>
            </a:r>
            <a:r>
              <a:rPr lang="ja-JP" altLang="en-US" sz="800" dirty="0" smtClean="0">
                <a:solidFill>
                  <a:srgbClr val="000000"/>
                </a:solidFill>
                <a:latin typeface="+mn-ea"/>
              </a:rPr>
              <a:t>総合学習、</a:t>
            </a:r>
            <a:r>
              <a:rPr lang="ja-JP" altLang="en-US" sz="800" dirty="0">
                <a:solidFill>
                  <a:srgbClr val="000000"/>
                </a:solidFill>
                <a:latin typeface="+mn-ea"/>
              </a:rPr>
              <a:t>学級活動、学年の活動など）により、周囲と協力して責任を果たす態度を育てる</a:t>
            </a:r>
            <a:r>
              <a:rPr lang="ja-JP" altLang="en-US" sz="800" dirty="0" smtClean="0">
                <a:solidFill>
                  <a:srgbClr val="000000"/>
                </a:solidFill>
                <a:latin typeface="+mn-ea"/>
              </a:rPr>
              <a:t>。</a:t>
            </a:r>
            <a:endParaRPr lang="ja-JP" altLang="en-US" sz="800" dirty="0">
              <a:solidFill>
                <a:srgbClr val="000000"/>
              </a:solidFill>
              <a:latin typeface="+mn-ea"/>
            </a:endParaRPr>
          </a:p>
          <a:p>
            <a:pPr marL="85725" indent="-85725">
              <a:lnSpc>
                <a:spcPts val="1300"/>
              </a:lnSpc>
              <a:defRPr sz="1000"/>
            </a:pPr>
            <a:r>
              <a:rPr lang="ja-JP" altLang="en-US" sz="1000" b="1" dirty="0" smtClean="0">
                <a:solidFill>
                  <a:srgbClr val="000000"/>
                </a:solidFill>
                <a:latin typeface="+mn-ea"/>
              </a:rPr>
              <a:t>■全職員が一人一人の子どもに</a:t>
            </a:r>
            <a:r>
              <a:rPr lang="ja-JP" altLang="en-US" sz="1000" b="1" dirty="0">
                <a:solidFill>
                  <a:srgbClr val="000000"/>
                </a:solidFill>
                <a:latin typeface="+mn-ea"/>
              </a:rPr>
              <a:t>寄り添い、きめ細かな生活指導を</a:t>
            </a:r>
            <a:r>
              <a:rPr lang="ja-JP" altLang="en-US" sz="1000" b="1" dirty="0" smtClean="0">
                <a:solidFill>
                  <a:srgbClr val="000000"/>
                </a:solidFill>
                <a:latin typeface="+mn-ea"/>
              </a:rPr>
              <a:t>行う</a:t>
            </a:r>
            <a:endParaRPr lang="en-US" altLang="ja-JP" sz="1000" b="1" dirty="0" smtClean="0">
              <a:solidFill>
                <a:srgbClr val="000000"/>
              </a:solidFill>
              <a:latin typeface="+mn-ea"/>
            </a:endParaRPr>
          </a:p>
          <a:p>
            <a:pPr marL="85725" indent="-85725">
              <a:lnSpc>
                <a:spcPts val="1300"/>
              </a:lnSpc>
              <a:defRPr sz="1000"/>
            </a:pPr>
            <a:r>
              <a:rPr lang="ja-JP" altLang="en-US" sz="800" dirty="0">
                <a:solidFill>
                  <a:srgbClr val="000000"/>
                </a:solidFill>
                <a:latin typeface="+mn-ea"/>
              </a:rPr>
              <a:t>・日常的な確かな見取りと情報共有により、学習指導、生活指導を</a:t>
            </a:r>
            <a:r>
              <a:rPr lang="ja-JP" altLang="en-US" sz="800" dirty="0" smtClean="0">
                <a:solidFill>
                  <a:srgbClr val="000000"/>
                </a:solidFill>
                <a:latin typeface="+mn-ea"/>
              </a:rPr>
              <a:t>含め、一人一人の子どもを</a:t>
            </a:r>
            <a:r>
              <a:rPr lang="ja-JP" altLang="en-US" sz="800" dirty="0">
                <a:solidFill>
                  <a:srgbClr val="000000"/>
                </a:solidFill>
                <a:latin typeface="+mn-ea"/>
              </a:rPr>
              <a:t>多くの職員の目と心で育てる</a:t>
            </a:r>
            <a:r>
              <a:rPr lang="ja-JP" altLang="en-US" sz="800" dirty="0" smtClean="0">
                <a:solidFill>
                  <a:srgbClr val="000000"/>
                </a:solidFill>
                <a:latin typeface="+mn-ea"/>
              </a:rPr>
              <a:t>。</a:t>
            </a:r>
            <a:endParaRPr lang="en-US" altLang="ja-JP" sz="800" dirty="0" smtClean="0">
              <a:solidFill>
                <a:srgbClr val="000000"/>
              </a:solidFill>
              <a:latin typeface="+mn-ea"/>
            </a:endParaRPr>
          </a:p>
          <a:p>
            <a:pPr marL="85725" indent="-85725">
              <a:lnSpc>
                <a:spcPts val="1300"/>
              </a:lnSpc>
              <a:defRPr sz="1000"/>
            </a:pPr>
            <a:r>
              <a:rPr lang="ja-JP" altLang="en-US" sz="800" dirty="0" smtClean="0">
                <a:solidFill>
                  <a:srgbClr val="000000"/>
                </a:solidFill>
                <a:latin typeface="+mn-ea"/>
              </a:rPr>
              <a:t>・子どもと</a:t>
            </a:r>
            <a:r>
              <a:rPr lang="ja-JP" altLang="en-US" sz="800" dirty="0">
                <a:solidFill>
                  <a:srgbClr val="000000"/>
                </a:solidFill>
                <a:latin typeface="+mn-ea"/>
              </a:rPr>
              <a:t>の</a:t>
            </a:r>
            <a:r>
              <a:rPr lang="ja-JP" altLang="en-US" sz="800" dirty="0" smtClean="0">
                <a:solidFill>
                  <a:srgbClr val="000000"/>
                </a:solidFill>
                <a:latin typeface="+mn-ea"/>
              </a:rPr>
              <a:t>かかわりを</a:t>
            </a:r>
            <a:r>
              <a:rPr lang="ja-JP" altLang="en-US" sz="800" dirty="0">
                <a:solidFill>
                  <a:srgbClr val="000000"/>
                </a:solidFill>
                <a:latin typeface="+mn-ea"/>
              </a:rPr>
              <a:t>通じて</a:t>
            </a:r>
            <a:r>
              <a:rPr lang="ja-JP" altLang="en-US" sz="800" dirty="0" smtClean="0">
                <a:solidFill>
                  <a:srgbClr val="000000"/>
                </a:solidFill>
                <a:latin typeface="+mn-ea"/>
              </a:rPr>
              <a:t>、子どもの</a:t>
            </a:r>
            <a:r>
              <a:rPr lang="ja-JP" altLang="en-US" sz="800" dirty="0">
                <a:solidFill>
                  <a:srgbClr val="000000"/>
                </a:solidFill>
                <a:latin typeface="+mn-ea"/>
              </a:rPr>
              <a:t>心身の調子や仲間関係の機微を迅速かつ的確に把握し、指導に生かす</a:t>
            </a:r>
            <a:r>
              <a:rPr lang="ja-JP" altLang="en-US" sz="800" dirty="0" smtClean="0">
                <a:solidFill>
                  <a:srgbClr val="000000"/>
                </a:solidFill>
                <a:latin typeface="+mn-ea"/>
              </a:rPr>
              <a:t>。</a:t>
            </a:r>
            <a:endParaRPr lang="ja-JP" altLang="en-US" sz="800" dirty="0">
              <a:solidFill>
                <a:srgbClr val="000000"/>
              </a:solidFill>
              <a:latin typeface="+mn-ea"/>
            </a:endParaRPr>
          </a:p>
        </p:txBody>
      </p:sp>
      <p:sp>
        <p:nvSpPr>
          <p:cNvPr id="10" name="AutoShape 154"/>
          <p:cNvSpPr>
            <a:spLocks noChangeArrowheads="1"/>
          </p:cNvSpPr>
          <p:nvPr/>
        </p:nvSpPr>
        <p:spPr bwMode="auto">
          <a:xfrm>
            <a:off x="2636912" y="3345656"/>
            <a:ext cx="2016225" cy="3362191"/>
          </a:xfrm>
          <a:prstGeom prst="roundRect">
            <a:avLst>
              <a:gd name="adj" fmla="val 16667"/>
            </a:avLst>
          </a:prstGeom>
          <a:solidFill>
            <a:schemeClr val="accent3">
              <a:lumMod val="60000"/>
              <a:lumOff val="40000"/>
            </a:schemeClr>
          </a:solidFill>
          <a:ln>
            <a:headEnd/>
            <a:tailEnd/>
          </a:ln>
        </p:spPr>
        <p:style>
          <a:lnRef idx="0">
            <a:schemeClr val="accent3"/>
          </a:lnRef>
          <a:fillRef idx="3">
            <a:schemeClr val="accent3"/>
          </a:fillRef>
          <a:effectRef idx="3">
            <a:schemeClr val="accent3"/>
          </a:effectRef>
          <a:fontRef idx="minor">
            <a:schemeClr val="lt1"/>
          </a:fontRef>
        </p:style>
        <p:txBody>
          <a:bodyPr wrap="square" lIns="36576" tIns="22860"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85725" indent="-85725">
              <a:lnSpc>
                <a:spcPts val="1300"/>
              </a:lnSpc>
              <a:defRPr sz="1000"/>
            </a:pPr>
            <a:r>
              <a:rPr lang="ja-JP" altLang="en-US" sz="1000" b="1" dirty="0" smtClean="0">
                <a:solidFill>
                  <a:srgbClr val="000000"/>
                </a:solidFill>
                <a:latin typeface="+mn-ea"/>
              </a:rPr>
              <a:t>■体育授業や休み時間の遊びを充実させ、体を動かす楽しさを味わわせる</a:t>
            </a:r>
            <a:endParaRPr lang="ja-JP" altLang="en-US" sz="1000" b="1" dirty="0">
              <a:solidFill>
                <a:srgbClr val="000000"/>
              </a:solidFill>
              <a:latin typeface="+mn-ea"/>
            </a:endParaRPr>
          </a:p>
          <a:p>
            <a:pPr marL="38100" indent="-38100">
              <a:lnSpc>
                <a:spcPts val="1200"/>
              </a:lnSpc>
              <a:defRPr sz="1000"/>
            </a:pPr>
            <a:r>
              <a:rPr lang="ja-JP" altLang="en-US" sz="800" dirty="0" smtClean="0">
                <a:solidFill>
                  <a:srgbClr val="000000"/>
                </a:solidFill>
                <a:latin typeface="+mn-ea"/>
              </a:rPr>
              <a:t>・</a:t>
            </a:r>
            <a:r>
              <a:rPr lang="ja-JP" altLang="en-US" sz="800" dirty="0">
                <a:solidFill>
                  <a:srgbClr val="000000"/>
                </a:solidFill>
                <a:latin typeface="+mn-ea"/>
              </a:rPr>
              <a:t>自分の力を試し、高める活動を工夫する。（</a:t>
            </a:r>
            <a:r>
              <a:rPr lang="ja-JP" altLang="en-US" sz="800" dirty="0" smtClean="0">
                <a:solidFill>
                  <a:srgbClr val="000000"/>
                </a:solidFill>
                <a:latin typeface="+mn-ea"/>
              </a:rPr>
              <a:t>マラソン大会、運動委員会の取組、体育カードの活用等）</a:t>
            </a:r>
            <a:endParaRPr lang="ja-JP" altLang="en-US" sz="800" dirty="0">
              <a:solidFill>
                <a:srgbClr val="000000"/>
              </a:solidFill>
              <a:latin typeface="+mn-ea"/>
            </a:endParaRPr>
          </a:p>
          <a:p>
            <a:pPr marL="38100" indent="-38100">
              <a:lnSpc>
                <a:spcPts val="1200"/>
              </a:lnSpc>
              <a:defRPr sz="1000"/>
            </a:pPr>
            <a:r>
              <a:rPr lang="ja-JP" altLang="en-US" sz="800" dirty="0">
                <a:solidFill>
                  <a:srgbClr val="000000"/>
                </a:solidFill>
                <a:latin typeface="+mn-ea"/>
              </a:rPr>
              <a:t>・互いに励まし合い、切磋琢磨する活動を工夫する。（長縄跳び、ボールゲーム、集団遊び等</a:t>
            </a:r>
            <a:r>
              <a:rPr lang="ja-JP" altLang="en-US" sz="800" dirty="0" smtClean="0">
                <a:solidFill>
                  <a:srgbClr val="000000"/>
                </a:solidFill>
                <a:latin typeface="+mn-ea"/>
              </a:rPr>
              <a:t>）</a:t>
            </a:r>
            <a:endParaRPr lang="en-US" altLang="ja-JP" sz="800" dirty="0" smtClean="0">
              <a:solidFill>
                <a:srgbClr val="000000"/>
              </a:solidFill>
              <a:latin typeface="+mn-ea"/>
            </a:endParaRPr>
          </a:p>
          <a:p>
            <a:pPr marL="85725" indent="-85725">
              <a:lnSpc>
                <a:spcPts val="1300"/>
              </a:lnSpc>
              <a:defRPr sz="1000"/>
            </a:pPr>
            <a:r>
              <a:rPr lang="ja-JP" altLang="en-US" sz="1000" b="1" dirty="0">
                <a:solidFill>
                  <a:srgbClr val="000000"/>
                </a:solidFill>
                <a:latin typeface="+mn-ea"/>
              </a:rPr>
              <a:t>■家庭でのよりよい過ごし方を</a:t>
            </a:r>
            <a:r>
              <a:rPr lang="ja-JP" altLang="en-US" sz="1000" b="1" dirty="0" smtClean="0">
                <a:solidFill>
                  <a:srgbClr val="000000"/>
                </a:solidFill>
                <a:latin typeface="+mn-ea"/>
              </a:rPr>
              <a:t>考えさせ、メディア</a:t>
            </a:r>
            <a:r>
              <a:rPr lang="ja-JP" altLang="en-US" sz="1000" b="1" dirty="0">
                <a:solidFill>
                  <a:srgbClr val="000000"/>
                </a:solidFill>
                <a:latin typeface="+mn-ea"/>
              </a:rPr>
              <a:t>との上手な</a:t>
            </a:r>
            <a:r>
              <a:rPr lang="ja-JP" altLang="en-US" sz="1000" b="1" dirty="0" smtClean="0">
                <a:solidFill>
                  <a:srgbClr val="000000"/>
                </a:solidFill>
                <a:latin typeface="+mn-ea"/>
              </a:rPr>
              <a:t>付き合い方を身に付けさせる</a:t>
            </a:r>
            <a:endParaRPr lang="ja-JP" altLang="en-US" sz="1000" b="1" dirty="0">
              <a:solidFill>
                <a:srgbClr val="000000"/>
              </a:solidFill>
              <a:latin typeface="+mn-ea"/>
            </a:endParaRPr>
          </a:p>
          <a:p>
            <a:pPr marL="57150" indent="-57150">
              <a:lnSpc>
                <a:spcPts val="1200"/>
              </a:lnSpc>
              <a:defRPr sz="1000"/>
            </a:pPr>
            <a:r>
              <a:rPr lang="ja-JP" altLang="en-US" sz="800" dirty="0" smtClean="0">
                <a:solidFill>
                  <a:srgbClr val="000000"/>
                </a:solidFill>
                <a:latin typeface="+mn-ea"/>
              </a:rPr>
              <a:t>・テレビ</a:t>
            </a:r>
            <a:r>
              <a:rPr lang="ja-JP" altLang="en-US" sz="800" dirty="0">
                <a:solidFill>
                  <a:srgbClr val="000000"/>
                </a:solidFill>
                <a:latin typeface="+mn-ea"/>
              </a:rPr>
              <a:t>やゲームなどとの上手な</a:t>
            </a:r>
            <a:r>
              <a:rPr lang="ja-JP" altLang="en-US" sz="800" dirty="0" smtClean="0">
                <a:solidFill>
                  <a:srgbClr val="000000"/>
                </a:solidFill>
                <a:latin typeface="+mn-ea"/>
              </a:rPr>
              <a:t>付き合い方や</a:t>
            </a:r>
            <a:r>
              <a:rPr lang="en-US" altLang="ja-JP" sz="800" dirty="0" smtClean="0">
                <a:solidFill>
                  <a:srgbClr val="000000"/>
                </a:solidFill>
                <a:latin typeface="+mn-ea"/>
              </a:rPr>
              <a:t>SNS</a:t>
            </a:r>
            <a:r>
              <a:rPr lang="ja-JP" altLang="en-US" sz="800" dirty="0" smtClean="0">
                <a:solidFill>
                  <a:srgbClr val="000000"/>
                </a:solidFill>
                <a:latin typeface="+mn-ea"/>
              </a:rPr>
              <a:t>の危険性を</a:t>
            </a:r>
            <a:r>
              <a:rPr lang="ja-JP" altLang="en-US" sz="800" dirty="0">
                <a:solidFill>
                  <a:srgbClr val="000000"/>
                </a:solidFill>
                <a:latin typeface="+mn-ea"/>
              </a:rPr>
              <a:t>知り、家庭での過ごし方を考える機会を設定する。</a:t>
            </a:r>
          </a:p>
          <a:p>
            <a:pPr marL="57150" indent="-57150">
              <a:lnSpc>
                <a:spcPts val="1200"/>
              </a:lnSpc>
              <a:defRPr sz="1000"/>
            </a:pPr>
            <a:r>
              <a:rPr lang="ja-JP" altLang="en-US" sz="800" dirty="0" smtClean="0">
                <a:solidFill>
                  <a:srgbClr val="000000"/>
                </a:solidFill>
                <a:latin typeface="+mn-ea"/>
              </a:rPr>
              <a:t>・あらい</a:t>
            </a:r>
            <a:r>
              <a:rPr lang="ja-JP" altLang="en-US" sz="800" dirty="0" err="1" smtClean="0">
                <a:solidFill>
                  <a:srgbClr val="000000"/>
                </a:solidFill>
                <a:latin typeface="+mn-ea"/>
              </a:rPr>
              <a:t>っ</a:t>
            </a:r>
            <a:r>
              <a:rPr lang="ja-JP" altLang="en-US" sz="800" dirty="0" smtClean="0">
                <a:solidFill>
                  <a:srgbClr val="000000"/>
                </a:solidFill>
                <a:latin typeface="+mn-ea"/>
              </a:rPr>
              <a:t>子週間を中核とした全校共通の取組を通してよりよい過ごし方を学んだり、学級懇談会など</a:t>
            </a:r>
            <a:r>
              <a:rPr lang="ja-JP" altLang="en-US" sz="800" dirty="0">
                <a:solidFill>
                  <a:srgbClr val="000000"/>
                </a:solidFill>
                <a:latin typeface="+mn-ea"/>
              </a:rPr>
              <a:t>でテーマを</a:t>
            </a:r>
            <a:r>
              <a:rPr lang="ja-JP" altLang="en-US" sz="800" dirty="0" smtClean="0">
                <a:solidFill>
                  <a:srgbClr val="000000"/>
                </a:solidFill>
                <a:latin typeface="+mn-ea"/>
              </a:rPr>
              <a:t>決めて話し合ったり</a:t>
            </a:r>
            <a:r>
              <a:rPr lang="ja-JP" altLang="en-US" sz="800" dirty="0">
                <a:solidFill>
                  <a:srgbClr val="000000"/>
                </a:solidFill>
                <a:latin typeface="+mn-ea"/>
              </a:rPr>
              <a:t>して、具体的な行動・生活ができるように家庭や地域との連携を図る</a:t>
            </a:r>
            <a:r>
              <a:rPr lang="ja-JP" altLang="en-US" sz="800" dirty="0" smtClean="0">
                <a:solidFill>
                  <a:srgbClr val="000000"/>
                </a:solidFill>
                <a:latin typeface="+mn-ea"/>
              </a:rPr>
              <a:t>。</a:t>
            </a:r>
            <a:endParaRPr lang="ja-JP" altLang="en-US" sz="800" dirty="0">
              <a:solidFill>
                <a:srgbClr val="000000"/>
              </a:solidFill>
              <a:latin typeface="+mn-ea"/>
            </a:endParaRPr>
          </a:p>
        </p:txBody>
      </p:sp>
      <p:sp>
        <p:nvSpPr>
          <p:cNvPr id="2" name="対角する 2 つの角を丸めた四角形 1"/>
          <p:cNvSpPr/>
          <p:nvPr/>
        </p:nvSpPr>
        <p:spPr>
          <a:xfrm>
            <a:off x="3397205" y="416496"/>
            <a:ext cx="3302590" cy="720080"/>
          </a:xfrm>
          <a:prstGeom prst="round2DiagRect">
            <a:avLst>
              <a:gd name="adj1" fmla="val 24470"/>
              <a:gd name="adj2" fmla="val 26190"/>
            </a:avLst>
          </a:prstGeom>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b="1" dirty="0">
                <a:solidFill>
                  <a:schemeClr val="tx1"/>
                </a:solidFill>
                <a:latin typeface="AR P丸ゴシック体E" pitchFamily="50" charset="-128"/>
                <a:ea typeface="AR P丸ゴシック体E" pitchFamily="50" charset="-128"/>
              </a:rPr>
              <a:t>自分</a:t>
            </a:r>
            <a:r>
              <a:rPr lang="ja-JP" altLang="en-US" b="1" dirty="0" smtClean="0">
                <a:solidFill>
                  <a:schemeClr val="tx1"/>
                </a:solidFill>
                <a:latin typeface="AR P丸ゴシック体E" pitchFamily="50" charset="-128"/>
                <a:ea typeface="AR P丸ゴシック体E" pitchFamily="50" charset="-128"/>
              </a:rPr>
              <a:t>の</a:t>
            </a:r>
            <a:r>
              <a:rPr lang="ja-JP" altLang="en-US" b="1" dirty="0">
                <a:solidFill>
                  <a:schemeClr val="tx1"/>
                </a:solidFill>
                <a:latin typeface="AR P丸ゴシック体E" pitchFamily="50" charset="-128"/>
                <a:ea typeface="AR P丸ゴシック体E" pitchFamily="50" charset="-128"/>
              </a:rPr>
              <a:t>思</a:t>
            </a:r>
            <a:r>
              <a:rPr lang="ja-JP" altLang="en-US" b="1" dirty="0" smtClean="0">
                <a:solidFill>
                  <a:schemeClr val="tx1"/>
                </a:solidFill>
                <a:latin typeface="AR P丸ゴシック体E" pitchFamily="50" charset="-128"/>
                <a:ea typeface="AR P丸ゴシック体E" pitchFamily="50" charset="-128"/>
              </a:rPr>
              <a:t>いや</a:t>
            </a:r>
            <a:r>
              <a:rPr lang="ja-JP" altLang="en-US" b="1" dirty="0">
                <a:solidFill>
                  <a:schemeClr val="tx1"/>
                </a:solidFill>
                <a:latin typeface="AR P丸ゴシック体E" pitchFamily="50" charset="-128"/>
                <a:ea typeface="AR P丸ゴシック体E" pitchFamily="50" charset="-128"/>
              </a:rPr>
              <a:t>考え</a:t>
            </a:r>
            <a:r>
              <a:rPr lang="ja-JP" altLang="en-US" b="1" dirty="0" smtClean="0">
                <a:solidFill>
                  <a:schemeClr val="tx1"/>
                </a:solidFill>
                <a:latin typeface="AR P丸ゴシック体E" pitchFamily="50" charset="-128"/>
                <a:ea typeface="AR P丸ゴシック体E" pitchFamily="50" charset="-128"/>
              </a:rPr>
              <a:t>を</a:t>
            </a:r>
            <a:r>
              <a:rPr lang="ja-JP" altLang="en-US" b="1" dirty="0">
                <a:solidFill>
                  <a:schemeClr val="tx1"/>
                </a:solidFill>
                <a:latin typeface="AR P丸ゴシック体E" pitchFamily="50" charset="-128"/>
                <a:ea typeface="AR P丸ゴシック体E" pitchFamily="50" charset="-128"/>
              </a:rPr>
              <a:t>もち</a:t>
            </a:r>
            <a:r>
              <a:rPr lang="ja-JP" altLang="en-US" b="1" dirty="0" smtClean="0">
                <a:solidFill>
                  <a:schemeClr val="tx1"/>
                </a:solidFill>
                <a:latin typeface="AR P丸ゴシック体E" pitchFamily="50" charset="-128"/>
                <a:ea typeface="AR P丸ゴシック体E" pitchFamily="50" charset="-128"/>
              </a:rPr>
              <a:t>、</a:t>
            </a:r>
            <a:endParaRPr lang="en-US" altLang="ja-JP" b="1" dirty="0" smtClean="0">
              <a:solidFill>
                <a:schemeClr val="tx1"/>
              </a:solidFill>
              <a:latin typeface="AR P丸ゴシック体E" pitchFamily="50" charset="-128"/>
              <a:ea typeface="AR P丸ゴシック体E" pitchFamily="50" charset="-128"/>
            </a:endParaRPr>
          </a:p>
          <a:p>
            <a:pPr algn="ctr"/>
            <a:r>
              <a:rPr lang="ja-JP" altLang="en-US" b="1" dirty="0" smtClean="0">
                <a:solidFill>
                  <a:schemeClr val="tx1"/>
                </a:solidFill>
                <a:latin typeface="AR P丸ゴシック体E" pitchFamily="50" charset="-128"/>
                <a:ea typeface="AR P丸ゴシック体E" pitchFamily="50" charset="-128"/>
              </a:rPr>
              <a:t>進んで取り組む</a:t>
            </a:r>
            <a:r>
              <a:rPr lang="ja-JP" altLang="ja-JP" b="1" dirty="0" smtClean="0">
                <a:solidFill>
                  <a:schemeClr val="tx1"/>
                </a:solidFill>
                <a:latin typeface="AR P丸ゴシック体E" pitchFamily="50" charset="-128"/>
                <a:ea typeface="AR P丸ゴシック体E" pitchFamily="50" charset="-128"/>
              </a:rPr>
              <a:t>子</a:t>
            </a:r>
            <a:endParaRPr kumimoji="1" lang="ja-JP" altLang="en-US" b="1" dirty="0">
              <a:solidFill>
                <a:schemeClr val="tx1"/>
              </a:solidFill>
              <a:latin typeface="AR P丸ゴシック体E" pitchFamily="50" charset="-128"/>
              <a:ea typeface="AR P丸ゴシック体E" pitchFamily="50" charset="-128"/>
            </a:endParaRPr>
          </a:p>
        </p:txBody>
      </p:sp>
      <p:sp>
        <p:nvSpPr>
          <p:cNvPr id="3" name="テキスト ボックス 2"/>
          <p:cNvSpPr txBox="1"/>
          <p:nvPr/>
        </p:nvSpPr>
        <p:spPr>
          <a:xfrm>
            <a:off x="188639" y="56456"/>
            <a:ext cx="2016225" cy="261610"/>
          </a:xfrm>
          <a:prstGeom prst="rect">
            <a:avLst/>
          </a:prstGeom>
          <a:noFill/>
        </p:spPr>
        <p:txBody>
          <a:bodyPr wrap="square" rtlCol="0">
            <a:spAutoFit/>
          </a:bodyPr>
          <a:lstStyle/>
          <a:p>
            <a:r>
              <a:rPr kumimoji="1" lang="ja-JP" altLang="en-US" sz="1100" dirty="0" smtClean="0"/>
              <a:t>平成</a:t>
            </a:r>
            <a:r>
              <a:rPr lang="en-US" altLang="ja-JP" sz="1100" dirty="0" smtClean="0"/>
              <a:t>30</a:t>
            </a:r>
            <a:r>
              <a:rPr kumimoji="1" lang="ja-JP" altLang="en-US" sz="1100" dirty="0" smtClean="0"/>
              <a:t>年度　グランドデザイン</a:t>
            </a:r>
            <a:endParaRPr kumimoji="1" lang="ja-JP" altLang="en-US" sz="1100" dirty="0"/>
          </a:p>
        </p:txBody>
      </p:sp>
      <p:sp>
        <p:nvSpPr>
          <p:cNvPr id="11" name="テキスト ボックス 10"/>
          <p:cNvSpPr txBox="1"/>
          <p:nvPr/>
        </p:nvSpPr>
        <p:spPr>
          <a:xfrm>
            <a:off x="5085184" y="154886"/>
            <a:ext cx="1584176" cy="261610"/>
          </a:xfrm>
          <a:prstGeom prst="rect">
            <a:avLst/>
          </a:prstGeom>
          <a:noFill/>
        </p:spPr>
        <p:txBody>
          <a:bodyPr wrap="square" rtlCol="0">
            <a:spAutoFit/>
          </a:bodyPr>
          <a:lstStyle/>
          <a:p>
            <a:pPr algn="dist"/>
            <a:r>
              <a:rPr lang="ja-JP" altLang="en-US" sz="1100" dirty="0"/>
              <a:t>妙</a:t>
            </a:r>
            <a:r>
              <a:rPr lang="ja-JP" altLang="en-US" sz="1100" dirty="0" smtClean="0"/>
              <a:t>高市立新井</a:t>
            </a:r>
            <a:r>
              <a:rPr kumimoji="1" lang="ja-JP" altLang="en-US" sz="1100" dirty="0" smtClean="0"/>
              <a:t>小学校</a:t>
            </a:r>
            <a:endParaRPr kumimoji="1" lang="ja-JP" altLang="en-US" sz="1100" dirty="0"/>
          </a:p>
        </p:txBody>
      </p:sp>
      <p:sp>
        <p:nvSpPr>
          <p:cNvPr id="9" name="テキスト ボックス 8"/>
          <p:cNvSpPr txBox="1"/>
          <p:nvPr/>
        </p:nvSpPr>
        <p:spPr>
          <a:xfrm>
            <a:off x="225516" y="1198221"/>
            <a:ext cx="323165" cy="1379100"/>
          </a:xfrm>
          <a:prstGeom prst="rect">
            <a:avLst/>
          </a:prstGeom>
          <a:noFill/>
        </p:spPr>
        <p:txBody>
          <a:bodyPr vert="eaVert" wrap="square" rtlCol="0">
            <a:spAutoFit/>
          </a:bodyPr>
          <a:lstStyle/>
          <a:p>
            <a:pPr algn="dist"/>
            <a:r>
              <a:rPr kumimoji="1" lang="en-US" altLang="ja-JP" sz="900" dirty="0" smtClean="0"/>
              <a:t>【</a:t>
            </a:r>
            <a:r>
              <a:rPr kumimoji="1" lang="ja-JP" altLang="en-US" sz="900" dirty="0" smtClean="0"/>
              <a:t>目指す姿と達成目標</a:t>
            </a:r>
            <a:r>
              <a:rPr kumimoji="1" lang="en-US" altLang="ja-JP" sz="900" dirty="0" smtClean="0"/>
              <a:t>】</a:t>
            </a:r>
            <a:endParaRPr kumimoji="1" lang="ja-JP" altLang="en-US" sz="900" dirty="0"/>
          </a:p>
        </p:txBody>
      </p:sp>
      <p:sp>
        <p:nvSpPr>
          <p:cNvPr id="22" name="テキスト ボックス 21"/>
          <p:cNvSpPr txBox="1"/>
          <p:nvPr/>
        </p:nvSpPr>
        <p:spPr>
          <a:xfrm>
            <a:off x="225515" y="3441417"/>
            <a:ext cx="323165" cy="791503"/>
          </a:xfrm>
          <a:prstGeom prst="rect">
            <a:avLst/>
          </a:prstGeom>
          <a:noFill/>
        </p:spPr>
        <p:txBody>
          <a:bodyPr vert="eaVert" wrap="square" rtlCol="0">
            <a:spAutoFit/>
          </a:bodyPr>
          <a:lstStyle/>
          <a:p>
            <a:pPr algn="dist"/>
            <a:r>
              <a:rPr kumimoji="1" lang="en-US" altLang="ja-JP" sz="900" dirty="0" smtClean="0"/>
              <a:t>【</a:t>
            </a:r>
            <a:r>
              <a:rPr lang="ja-JP" altLang="en-US" sz="900" dirty="0" smtClean="0"/>
              <a:t>具体的</a:t>
            </a:r>
            <a:r>
              <a:rPr lang="ja-JP" altLang="en-US" sz="900" dirty="0"/>
              <a:t>方策</a:t>
            </a:r>
            <a:r>
              <a:rPr kumimoji="1" lang="en-US" altLang="ja-JP" sz="900" dirty="0" smtClean="0"/>
              <a:t>】</a:t>
            </a:r>
            <a:endParaRPr kumimoji="1" lang="ja-JP" altLang="en-US" sz="900" dirty="0"/>
          </a:p>
        </p:txBody>
      </p:sp>
      <p:sp>
        <p:nvSpPr>
          <p:cNvPr id="25" name="テキスト ボックス 24"/>
          <p:cNvSpPr txBox="1"/>
          <p:nvPr/>
        </p:nvSpPr>
        <p:spPr>
          <a:xfrm>
            <a:off x="225515" y="416496"/>
            <a:ext cx="323165" cy="720080"/>
          </a:xfrm>
          <a:prstGeom prst="rect">
            <a:avLst/>
          </a:prstGeom>
          <a:noFill/>
        </p:spPr>
        <p:txBody>
          <a:bodyPr vert="eaVert" wrap="square" rtlCol="0">
            <a:spAutoFit/>
          </a:bodyPr>
          <a:lstStyle/>
          <a:p>
            <a:pPr algn="dist"/>
            <a:r>
              <a:rPr kumimoji="1" lang="en-US" altLang="ja-JP" sz="900" dirty="0" smtClean="0"/>
              <a:t>【</a:t>
            </a:r>
            <a:r>
              <a:rPr lang="ja-JP" altLang="en-US" sz="900" dirty="0"/>
              <a:t>教育目標</a:t>
            </a:r>
            <a:r>
              <a:rPr kumimoji="1" lang="en-US" altLang="ja-JP" sz="900" dirty="0" smtClean="0"/>
              <a:t>】</a:t>
            </a:r>
            <a:endParaRPr kumimoji="1" lang="ja-JP" altLang="en-US" sz="900" dirty="0"/>
          </a:p>
        </p:txBody>
      </p:sp>
      <p:sp>
        <p:nvSpPr>
          <p:cNvPr id="23" name="正方形/長方形 22"/>
          <p:cNvSpPr/>
          <p:nvPr/>
        </p:nvSpPr>
        <p:spPr>
          <a:xfrm>
            <a:off x="476672" y="561094"/>
            <a:ext cx="2523239" cy="430887"/>
          </a:xfrm>
          <a:prstGeom prst="rect">
            <a:avLst/>
          </a:prstGeo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ja-JP" altLang="en-US" sz="1400" dirty="0">
                <a:latin typeface="AR丸ゴシック体E" pitchFamily="49" charset="-128"/>
                <a:ea typeface="AR丸ゴシック体E" pitchFamily="49" charset="-128"/>
              </a:rPr>
              <a:t>よい</a:t>
            </a:r>
            <a:r>
              <a:rPr lang="ja-JP" altLang="en-US" sz="1400" dirty="0" smtClean="0">
                <a:latin typeface="AR丸ゴシック体E" pitchFamily="49" charset="-128"/>
                <a:ea typeface="AR丸ゴシック体E" pitchFamily="49" charset="-128"/>
              </a:rPr>
              <a:t>子、つよい子、できる子</a:t>
            </a:r>
            <a:endParaRPr lang="en-US" altLang="ja-JP" sz="1400" dirty="0" smtClean="0">
              <a:latin typeface="AR丸ゴシック体E" pitchFamily="49" charset="-128"/>
              <a:ea typeface="AR丸ゴシック体E" pitchFamily="49" charset="-128"/>
            </a:endParaRPr>
          </a:p>
          <a:p>
            <a:pPr algn="ctr"/>
            <a:r>
              <a:rPr kumimoji="1" lang="ja-JP" altLang="en-US" sz="800" dirty="0" smtClean="0">
                <a:latin typeface="AR丸ゴシック体E" pitchFamily="49" charset="-128"/>
                <a:ea typeface="AR丸ゴシック体E" pitchFamily="49" charset="-128"/>
              </a:rPr>
              <a:t>（豊かな心）（たくましい体）（確かな学力）</a:t>
            </a:r>
            <a:endParaRPr kumimoji="1" lang="en-US" altLang="ja-JP" sz="800" dirty="0" smtClean="0">
              <a:latin typeface="AR丸ゴシック体E" pitchFamily="49" charset="-128"/>
              <a:ea typeface="AR丸ゴシック体E" pitchFamily="49" charset="-128"/>
            </a:endParaRPr>
          </a:p>
        </p:txBody>
      </p:sp>
      <p:sp>
        <p:nvSpPr>
          <p:cNvPr id="31" name="テキスト ボックス 30"/>
          <p:cNvSpPr txBox="1"/>
          <p:nvPr/>
        </p:nvSpPr>
        <p:spPr>
          <a:xfrm>
            <a:off x="3147021" y="416496"/>
            <a:ext cx="323165" cy="720080"/>
          </a:xfrm>
          <a:prstGeom prst="rect">
            <a:avLst/>
          </a:prstGeom>
          <a:noFill/>
        </p:spPr>
        <p:txBody>
          <a:bodyPr vert="eaVert" wrap="square" rtlCol="0">
            <a:spAutoFit/>
          </a:bodyPr>
          <a:lstStyle/>
          <a:p>
            <a:pPr algn="dist"/>
            <a:r>
              <a:rPr kumimoji="1" lang="en-US" altLang="ja-JP" sz="900" dirty="0" smtClean="0"/>
              <a:t>【</a:t>
            </a:r>
            <a:r>
              <a:rPr lang="ja-JP" altLang="en-US" sz="900" dirty="0"/>
              <a:t>重点目標</a:t>
            </a:r>
            <a:r>
              <a:rPr kumimoji="1" lang="en-US" altLang="ja-JP" sz="900" dirty="0" smtClean="0"/>
              <a:t>】</a:t>
            </a:r>
            <a:endParaRPr kumimoji="1" lang="ja-JP" altLang="en-US" sz="900" dirty="0"/>
          </a:p>
        </p:txBody>
      </p:sp>
      <p:grpSp>
        <p:nvGrpSpPr>
          <p:cNvPr id="18" name="グループ化 17"/>
          <p:cNvGrpSpPr/>
          <p:nvPr/>
        </p:nvGrpSpPr>
        <p:grpSpPr>
          <a:xfrm>
            <a:off x="5373216" y="6897216"/>
            <a:ext cx="1404836" cy="631517"/>
            <a:chOff x="4476820" y="9008293"/>
            <a:chExt cx="1404836" cy="631517"/>
          </a:xfrm>
        </p:grpSpPr>
        <p:sp>
          <p:nvSpPr>
            <p:cNvPr id="38" name="角丸四角形 37"/>
            <p:cNvSpPr/>
            <p:nvPr/>
          </p:nvSpPr>
          <p:spPr>
            <a:xfrm>
              <a:off x="4476820" y="9231187"/>
              <a:ext cx="1404836" cy="408623"/>
            </a:xfrm>
            <a:prstGeom prst="roundRect">
              <a:avLst/>
            </a:prstGeom>
            <a:solidFill>
              <a:schemeClr val="accent5">
                <a:lumMod val="40000"/>
                <a:lumOff val="60000"/>
              </a:schemeClr>
            </a:solidFill>
            <a:ln w="9525"/>
          </p:spPr>
          <p:style>
            <a:lnRef idx="2">
              <a:schemeClr val="dk1"/>
            </a:lnRef>
            <a:fillRef idx="1">
              <a:schemeClr val="lt1"/>
            </a:fillRef>
            <a:effectRef idx="0">
              <a:schemeClr val="dk1"/>
            </a:effectRef>
            <a:fontRef idx="minor">
              <a:schemeClr val="dk1"/>
            </a:fontRef>
          </p:style>
          <p:txBody>
            <a:bodyPr rtlCol="0" anchor="ctr">
              <a:spAutoFit/>
            </a:bodyPr>
            <a:lstStyle/>
            <a:p>
              <a:pPr indent="85725" algn="ctr"/>
              <a:r>
                <a:rPr kumimoji="1" lang="ja-JP" altLang="en-US" sz="900" i="1" dirty="0" smtClean="0"/>
                <a:t>子どもたちを見守り、育てる場、体験や交流</a:t>
              </a:r>
              <a:endParaRPr kumimoji="1" lang="ja-JP" altLang="en-US" sz="900" i="1" dirty="0"/>
            </a:p>
          </p:txBody>
        </p:sp>
        <p:sp>
          <p:nvSpPr>
            <p:cNvPr id="37" name="角丸四角形 36"/>
            <p:cNvSpPr/>
            <p:nvPr/>
          </p:nvSpPr>
          <p:spPr>
            <a:xfrm>
              <a:off x="4946395" y="9008293"/>
              <a:ext cx="465686" cy="255389"/>
            </a:xfrm>
            <a:prstGeom prst="roundRect">
              <a:avLst/>
            </a:prstGeom>
            <a:solidFill>
              <a:srgbClr val="FFFF99"/>
            </a:solidFill>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en-US" sz="900" b="1" dirty="0"/>
                <a:t>地域</a:t>
              </a:r>
              <a:endParaRPr kumimoji="1" lang="ja-JP" altLang="en-US" sz="900" b="1" dirty="0"/>
            </a:p>
          </p:txBody>
        </p:sp>
      </p:grpSp>
      <p:grpSp>
        <p:nvGrpSpPr>
          <p:cNvPr id="16" name="グループ化 15"/>
          <p:cNvGrpSpPr/>
          <p:nvPr/>
        </p:nvGrpSpPr>
        <p:grpSpPr>
          <a:xfrm>
            <a:off x="227277" y="6897216"/>
            <a:ext cx="1295658" cy="640726"/>
            <a:chOff x="1052736" y="9041377"/>
            <a:chExt cx="1295658" cy="640726"/>
          </a:xfrm>
        </p:grpSpPr>
        <p:sp>
          <p:nvSpPr>
            <p:cNvPr id="41" name="角丸四角形 40"/>
            <p:cNvSpPr/>
            <p:nvPr/>
          </p:nvSpPr>
          <p:spPr>
            <a:xfrm>
              <a:off x="1052736" y="9273480"/>
              <a:ext cx="1295658" cy="408623"/>
            </a:xfrm>
            <a:prstGeom prst="roundRect">
              <a:avLst/>
            </a:prstGeom>
            <a:solidFill>
              <a:schemeClr val="accent5">
                <a:lumMod val="40000"/>
                <a:lumOff val="60000"/>
              </a:schemeClr>
            </a:solidFill>
            <a:ln w="9525"/>
          </p:spPr>
          <p:style>
            <a:lnRef idx="2">
              <a:schemeClr val="dk1"/>
            </a:lnRef>
            <a:fillRef idx="1">
              <a:schemeClr val="lt1"/>
            </a:fillRef>
            <a:effectRef idx="0">
              <a:schemeClr val="dk1"/>
            </a:effectRef>
            <a:fontRef idx="minor">
              <a:schemeClr val="dk1"/>
            </a:fontRef>
          </p:style>
          <p:txBody>
            <a:bodyPr wrap="square" rtlCol="0" anchor="ctr">
              <a:spAutoFit/>
            </a:bodyPr>
            <a:lstStyle/>
            <a:p>
              <a:pPr indent="85725" algn="ctr"/>
              <a:r>
                <a:rPr lang="ja-JP" altLang="en-US" sz="900" i="1" dirty="0"/>
                <a:t>心</a:t>
              </a:r>
              <a:r>
                <a:rPr lang="ja-JP" altLang="en-US" sz="900" i="1" dirty="0" smtClean="0"/>
                <a:t>と</a:t>
              </a:r>
              <a:r>
                <a:rPr lang="ja-JP" altLang="en-US" sz="900" i="1" dirty="0"/>
                <a:t>体</a:t>
              </a:r>
              <a:r>
                <a:rPr lang="ja-JP" altLang="en-US" sz="900" i="1" dirty="0" smtClean="0"/>
                <a:t>の安定を図り、活力を生み出す場</a:t>
              </a:r>
              <a:endParaRPr kumimoji="1" lang="ja-JP" altLang="en-US" sz="900" i="1" dirty="0"/>
            </a:p>
          </p:txBody>
        </p:sp>
        <p:sp>
          <p:nvSpPr>
            <p:cNvPr id="42" name="角丸四角形 41"/>
            <p:cNvSpPr/>
            <p:nvPr/>
          </p:nvSpPr>
          <p:spPr>
            <a:xfrm>
              <a:off x="1472388" y="9041377"/>
              <a:ext cx="536256" cy="255389"/>
            </a:xfrm>
            <a:prstGeom prst="roundRect">
              <a:avLst/>
            </a:prstGeom>
            <a:solidFill>
              <a:srgbClr val="FFFF99"/>
            </a:solidFill>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en-US" sz="900" b="1" dirty="0"/>
                <a:t>家庭</a:t>
              </a:r>
              <a:endParaRPr kumimoji="1" lang="ja-JP" altLang="en-US" sz="900" b="1" dirty="0"/>
            </a:p>
          </p:txBody>
        </p:sp>
      </p:grpSp>
      <p:sp>
        <p:nvSpPr>
          <p:cNvPr id="43" name="左右矢印 42"/>
          <p:cNvSpPr/>
          <p:nvPr/>
        </p:nvSpPr>
        <p:spPr>
          <a:xfrm>
            <a:off x="2672916" y="7185248"/>
            <a:ext cx="1800200" cy="396044"/>
          </a:xfrm>
          <a:prstGeom prst="leftRightArrow">
            <a:avLst/>
          </a:prstGeom>
          <a:solidFill>
            <a:schemeClr val="accent2">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900" dirty="0" smtClean="0"/>
              <a:t>情報公開・情報交換</a:t>
            </a:r>
            <a:endParaRPr kumimoji="1" lang="ja-JP" altLang="en-US" sz="900" dirty="0"/>
          </a:p>
        </p:txBody>
      </p:sp>
      <p:sp>
        <p:nvSpPr>
          <p:cNvPr id="46" name="左右矢印 45"/>
          <p:cNvSpPr/>
          <p:nvPr/>
        </p:nvSpPr>
        <p:spPr>
          <a:xfrm rot="20857510">
            <a:off x="1400900" y="6784275"/>
            <a:ext cx="789602" cy="427970"/>
          </a:xfrm>
          <a:prstGeom prst="leftRightArrow">
            <a:avLst/>
          </a:prstGeom>
          <a:solidFill>
            <a:schemeClr val="accent2">
              <a:lumMod val="20000"/>
              <a:lumOff val="80000"/>
            </a:schemeClr>
          </a:solidFill>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ja-JP" altLang="en-US" sz="800" dirty="0"/>
              <a:t>協力</a:t>
            </a:r>
            <a:endParaRPr kumimoji="1" lang="ja-JP" altLang="en-US" sz="800" dirty="0"/>
          </a:p>
        </p:txBody>
      </p:sp>
      <p:sp>
        <p:nvSpPr>
          <p:cNvPr id="50" name="上矢印吹き出し 49"/>
          <p:cNvSpPr/>
          <p:nvPr/>
        </p:nvSpPr>
        <p:spPr>
          <a:xfrm>
            <a:off x="2204865" y="6603446"/>
            <a:ext cx="2596664" cy="509794"/>
          </a:xfrm>
          <a:prstGeom prst="upArrowCallout">
            <a:avLst>
              <a:gd name="adj1" fmla="val 111227"/>
              <a:gd name="adj2" fmla="val 73107"/>
              <a:gd name="adj3" fmla="val 25000"/>
              <a:gd name="adj4" fmla="val 64977"/>
            </a:avLst>
          </a:prstGeom>
          <a:solidFill>
            <a:srgbClr val="FFFF99"/>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wrap="square" rtlCol="0" anchor="ctr">
            <a:noAutofit/>
          </a:bodyPr>
          <a:lstStyle/>
          <a:p>
            <a:pPr algn="ctr"/>
            <a:r>
              <a:rPr kumimoji="1" lang="ja-JP" altLang="en-US" sz="1100" b="1" dirty="0" smtClean="0">
                <a:solidFill>
                  <a:schemeClr val="tx1"/>
                </a:solidFill>
              </a:rPr>
              <a:t>学校</a:t>
            </a:r>
            <a:r>
              <a:rPr kumimoji="1" lang="ja-JP" altLang="en-US" sz="1000" dirty="0" smtClean="0">
                <a:solidFill>
                  <a:schemeClr val="tx1"/>
                </a:solidFill>
              </a:rPr>
              <a:t>（自己評価・学校関係者評価）</a:t>
            </a:r>
            <a:endParaRPr kumimoji="1" lang="ja-JP" altLang="en-US" sz="1000" dirty="0">
              <a:solidFill>
                <a:schemeClr val="tx1"/>
              </a:solidFill>
            </a:endParaRPr>
          </a:p>
        </p:txBody>
      </p:sp>
      <p:sp>
        <p:nvSpPr>
          <p:cNvPr id="13" name="テキスト ボックス 12"/>
          <p:cNvSpPr txBox="1"/>
          <p:nvPr/>
        </p:nvSpPr>
        <p:spPr>
          <a:xfrm>
            <a:off x="4185919" y="7322223"/>
            <a:ext cx="1432468" cy="584775"/>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kumimoji="1" lang="ja-JP" altLang="en-US" sz="800" dirty="0" smtClean="0"/>
              <a:t>・</a:t>
            </a:r>
            <a:r>
              <a:rPr lang="ja-JP" altLang="en-US" sz="800" dirty="0"/>
              <a:t>新井</a:t>
            </a:r>
            <a:r>
              <a:rPr kumimoji="1" lang="ja-JP" altLang="en-US" sz="800" dirty="0" smtClean="0"/>
              <a:t>小ＰＴＡ</a:t>
            </a:r>
            <a:endParaRPr kumimoji="1" lang="en-US" altLang="ja-JP" sz="800" dirty="0" smtClean="0"/>
          </a:p>
          <a:p>
            <a:pPr algn="ctr"/>
            <a:r>
              <a:rPr lang="ja-JP" altLang="en-US" sz="800" dirty="0" smtClean="0"/>
              <a:t>・新井小学校同窓会</a:t>
            </a:r>
            <a:endParaRPr lang="en-US" altLang="ja-JP" sz="800" dirty="0" smtClean="0"/>
          </a:p>
          <a:p>
            <a:pPr algn="ctr"/>
            <a:r>
              <a:rPr kumimoji="1" lang="ja-JP" altLang="en-US" sz="800" dirty="0" smtClean="0"/>
              <a:t>・新井小を応援する会</a:t>
            </a:r>
            <a:endParaRPr kumimoji="1" lang="en-US" altLang="ja-JP" sz="800" dirty="0" smtClean="0"/>
          </a:p>
          <a:p>
            <a:pPr algn="ctr"/>
            <a:r>
              <a:rPr lang="ja-JP" altLang="en-US" sz="800" dirty="0" smtClean="0"/>
              <a:t>・学校運営協議会</a:t>
            </a:r>
            <a:endParaRPr lang="en-US" altLang="ja-JP" sz="800" dirty="0"/>
          </a:p>
        </p:txBody>
      </p:sp>
      <p:sp>
        <p:nvSpPr>
          <p:cNvPr id="58" name="円/楕円 57"/>
          <p:cNvSpPr/>
          <p:nvPr/>
        </p:nvSpPr>
        <p:spPr>
          <a:xfrm>
            <a:off x="2104761" y="2597587"/>
            <a:ext cx="776270" cy="776270"/>
          </a:xfrm>
          <a:prstGeom prst="ellipse">
            <a:avLst/>
          </a:prstGeom>
          <a:blipFill dpi="0" rotWithShape="1">
            <a:blip r:embed="rId2" cstate="print">
              <a:extLst>
                <a:ext uri="{28A0092B-C50C-407E-A947-70E740481C1C}">
                  <a14:useLocalDpi xmlns:a14="http://schemas.microsoft.com/office/drawing/2010/main"/>
                </a:ext>
              </a:extLst>
            </a:blip>
            <a:srcRect/>
            <a:stretch>
              <a:fillRect/>
            </a:stretch>
          </a:blipFill>
          <a:ln>
            <a:noFill/>
          </a:ln>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9" name="円/楕円 58"/>
          <p:cNvSpPr/>
          <p:nvPr/>
        </p:nvSpPr>
        <p:spPr>
          <a:xfrm>
            <a:off x="85900" y="2623578"/>
            <a:ext cx="776158" cy="776158"/>
          </a:xfrm>
          <a:prstGeom prst="ellipse">
            <a:avLst/>
          </a:prstGeom>
          <a:blipFill dpi="0" rotWithShape="1">
            <a:blip r:embed="rId3" cstate="print">
              <a:extLst>
                <a:ext uri="{28A0092B-C50C-407E-A947-70E740481C1C}">
                  <a14:useLocalDpi xmlns:a14="http://schemas.microsoft.com/office/drawing/2010/main"/>
                </a:ext>
              </a:extLst>
            </a:blip>
            <a:srcRect/>
            <a:stretch>
              <a:fillRect/>
            </a:stretch>
          </a:blipFill>
          <a:ln>
            <a:noFill/>
          </a:ln>
          <a:effectLst>
            <a:glow rad="635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0" name="円/楕円 59"/>
          <p:cNvSpPr/>
          <p:nvPr/>
        </p:nvSpPr>
        <p:spPr>
          <a:xfrm>
            <a:off x="6062324" y="2602383"/>
            <a:ext cx="766679" cy="766679"/>
          </a:xfrm>
          <a:prstGeom prst="ellipse">
            <a:avLst/>
          </a:prstGeom>
          <a:blipFill dpi="0" rotWithShape="1">
            <a:blip r:embed="rId4" cstate="print">
              <a:extLst>
                <a:ext uri="{28A0092B-C50C-407E-A947-70E740481C1C}">
                  <a14:useLocalDpi xmlns:a14="http://schemas.microsoft.com/office/drawing/2010/main"/>
                </a:ext>
              </a:extLst>
            </a:blip>
            <a:srcRect/>
            <a:stretch>
              <a:fillRect/>
            </a:stretch>
          </a:blipFill>
          <a:ln>
            <a:noFill/>
          </a:ln>
          <a:effectLst>
            <a:glow rad="63500">
              <a:schemeClr val="accent3">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1" name="円/楕円 60"/>
          <p:cNvSpPr/>
          <p:nvPr/>
        </p:nvSpPr>
        <p:spPr>
          <a:xfrm>
            <a:off x="4199192" y="2577321"/>
            <a:ext cx="763874" cy="763874"/>
          </a:xfrm>
          <a:prstGeom prst="ellipse">
            <a:avLst/>
          </a:prstGeom>
          <a:blipFill>
            <a:blip r:embed="rId5" cstate="print">
              <a:extLst>
                <a:ext uri="{28A0092B-C50C-407E-A947-70E740481C1C}">
                  <a14:useLocalDpi xmlns:a14="http://schemas.microsoft.com/office/drawing/2010/main"/>
                </a:ext>
              </a:extLst>
            </a:blip>
            <a:stretch>
              <a:fillRect/>
            </a:stretch>
          </a:blipFill>
          <a:ln>
            <a:noFill/>
          </a:ln>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5" name="左右矢印 64"/>
          <p:cNvSpPr/>
          <p:nvPr/>
        </p:nvSpPr>
        <p:spPr>
          <a:xfrm rot="840558">
            <a:off x="4811988" y="6805047"/>
            <a:ext cx="684075" cy="427970"/>
          </a:xfrm>
          <a:prstGeom prst="leftRightArrow">
            <a:avLst/>
          </a:prstGeom>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ja-JP" altLang="en-US" sz="800" dirty="0"/>
              <a:t>支援</a:t>
            </a:r>
            <a:endParaRPr kumimoji="1" lang="ja-JP" altLang="en-US" sz="800" dirty="0"/>
          </a:p>
        </p:txBody>
      </p:sp>
      <p:sp>
        <p:nvSpPr>
          <p:cNvPr id="66" name="テキスト ボックス 65"/>
          <p:cNvSpPr txBox="1"/>
          <p:nvPr/>
        </p:nvSpPr>
        <p:spPr>
          <a:xfrm>
            <a:off x="1268760" y="7587073"/>
            <a:ext cx="1554940" cy="584775"/>
          </a:xfrm>
          <a:prstGeom prst="rect">
            <a:avLst/>
          </a:prstGeom>
          <a:noFill/>
          <a:effectLst>
            <a:glow rad="101600">
              <a:schemeClr val="accent5">
                <a:satMod val="175000"/>
                <a:alpha val="40000"/>
              </a:schemeClr>
            </a:glow>
            <a:outerShdw blurRad="50800" dist="38100" dir="5400000" algn="t" rotWithShape="0">
              <a:prstClr val="black">
                <a:alpha val="40000"/>
              </a:prstClr>
            </a:outerShdw>
          </a:effectLst>
        </p:spPr>
        <p:txBody>
          <a:bodyPr wrap="square" rtlCol="0">
            <a:spAutoFit/>
          </a:bodyPr>
          <a:lstStyle/>
          <a:p>
            <a:pPr algn="ctr"/>
            <a:r>
              <a:rPr lang="ja-JP" altLang="en-US" sz="800" dirty="0" smtClean="0"/>
              <a:t>・学校だより、学級だより</a:t>
            </a:r>
            <a:endParaRPr lang="en-US" altLang="ja-JP" sz="800" dirty="0" smtClean="0"/>
          </a:p>
          <a:p>
            <a:pPr algn="ctr"/>
            <a:r>
              <a:rPr kumimoji="1" lang="ja-JP" altLang="en-US" sz="800" dirty="0" smtClean="0"/>
              <a:t>・連絡帳　　・ホームページ</a:t>
            </a:r>
            <a:endParaRPr kumimoji="1" lang="en-US" altLang="ja-JP" sz="800" dirty="0" smtClean="0"/>
          </a:p>
          <a:p>
            <a:pPr algn="ctr"/>
            <a:r>
              <a:rPr lang="ja-JP" altLang="en-US" sz="800" dirty="0" smtClean="0"/>
              <a:t>・学習参観、学習発表会</a:t>
            </a:r>
            <a:endParaRPr lang="en-US" altLang="ja-JP" sz="800" dirty="0" smtClean="0"/>
          </a:p>
          <a:p>
            <a:pPr algn="ctr"/>
            <a:r>
              <a:rPr kumimoji="1" lang="ja-JP" altLang="en-US" sz="800" dirty="0" smtClean="0"/>
              <a:t>・家庭訪問　　・学年学級懇談会</a:t>
            </a:r>
            <a:endParaRPr kumimoji="1" lang="en-US" altLang="ja-JP" sz="800" dirty="0" smtClean="0"/>
          </a:p>
        </p:txBody>
      </p:sp>
      <p:pic>
        <p:nvPicPr>
          <p:cNvPr id="1027" name="Picture 3" descr="C:\JUST\ｲﾒｰｼﾞ\SMILLUST\COLOR\03学校行事\006_じゅ業さんかん.GIF"/>
          <p:cNvPicPr>
            <a:picLocks noChangeAspect="1" noChangeArrowheads="1"/>
          </p:cNvPicPr>
          <p:nvPr/>
        </p:nvPicPr>
        <p:blipFill>
          <a:blip r:embed="rId6" cstate="print">
            <a:extLst>
              <a:ext uri="{28A0092B-C50C-407E-A947-70E740481C1C}">
                <a14:useLocalDpi xmlns:a14="http://schemas.microsoft.com/office/drawing/2010/main"/>
              </a:ext>
            </a:extLst>
          </a:blip>
          <a:srcRect/>
          <a:stretch>
            <a:fillRect/>
          </a:stretch>
        </p:blipFill>
        <p:spPr bwMode="auto">
          <a:xfrm>
            <a:off x="1542562" y="8193360"/>
            <a:ext cx="878326" cy="680242"/>
          </a:xfrm>
          <a:prstGeom prst="rect">
            <a:avLst/>
          </a:prstGeom>
          <a:noFill/>
          <a:extLst>
            <a:ext uri="{909E8E84-426E-40DD-AFC4-6F175D3DCCD1}">
              <a14:hiddenFill xmlns:a14="http://schemas.microsoft.com/office/drawing/2010/main">
                <a:solidFill>
                  <a:srgbClr val="FFFFFF"/>
                </a:solidFill>
              </a14:hiddenFill>
            </a:ext>
          </a:extLst>
        </p:spPr>
      </p:pic>
      <p:sp>
        <p:nvSpPr>
          <p:cNvPr id="12" name="上矢印 11"/>
          <p:cNvSpPr/>
          <p:nvPr/>
        </p:nvSpPr>
        <p:spPr>
          <a:xfrm>
            <a:off x="5412923" y="2648263"/>
            <a:ext cx="747974" cy="576065"/>
          </a:xfrm>
          <a:prstGeom prst="upArrow">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vert="eaVert" rtlCol="0" anchor="ctr"/>
          <a:lstStyle/>
          <a:p>
            <a:pPr algn="ctr"/>
            <a:r>
              <a:rPr kumimoji="1" lang="ja-JP" altLang="en-US" sz="800" dirty="0" smtClean="0">
                <a:latin typeface="AR Pゴシック体S" panose="020B0A00000000000000" pitchFamily="50" charset="-128"/>
                <a:ea typeface="AR Pゴシック体S" panose="020B0A00000000000000" pitchFamily="50" charset="-128"/>
              </a:rPr>
              <a:t>学　ぶ</a:t>
            </a:r>
            <a:endParaRPr kumimoji="1" lang="ja-JP" altLang="en-US" sz="800" dirty="0">
              <a:latin typeface="AR Pゴシック体S" panose="020B0A00000000000000" pitchFamily="50" charset="-128"/>
              <a:ea typeface="AR Pゴシック体S" panose="020B0A00000000000000" pitchFamily="50" charset="-128"/>
            </a:endParaRPr>
          </a:p>
        </p:txBody>
      </p:sp>
      <p:sp>
        <p:nvSpPr>
          <p:cNvPr id="48" name="上矢印 47"/>
          <p:cNvSpPr/>
          <p:nvPr/>
        </p:nvSpPr>
        <p:spPr>
          <a:xfrm>
            <a:off x="1182804" y="2649329"/>
            <a:ext cx="747974" cy="576065"/>
          </a:xfrm>
          <a:prstGeom prst="upArrow">
            <a:avLst/>
          </a:prstGeom>
          <a:ln>
            <a:solidFill>
              <a:schemeClr val="tx1"/>
            </a:solidFill>
          </a:ln>
        </p:spPr>
        <p:style>
          <a:lnRef idx="1">
            <a:schemeClr val="accent6"/>
          </a:lnRef>
          <a:fillRef idx="2">
            <a:schemeClr val="accent6"/>
          </a:fillRef>
          <a:effectRef idx="1">
            <a:schemeClr val="accent6"/>
          </a:effectRef>
          <a:fontRef idx="minor">
            <a:schemeClr val="dk1"/>
          </a:fontRef>
        </p:style>
        <p:txBody>
          <a:bodyPr vert="eaVert" rtlCol="0" anchor="ctr"/>
          <a:lstStyle/>
          <a:p>
            <a:pPr algn="ctr"/>
            <a:r>
              <a:rPr kumimoji="1" lang="ja-JP" altLang="en-US" sz="600" dirty="0" smtClean="0">
                <a:latin typeface="AR Pゴシック体S" panose="020B0A00000000000000" pitchFamily="50" charset="-128"/>
                <a:ea typeface="AR Pゴシック体S" panose="020B0A00000000000000" pitchFamily="50" charset="-128"/>
              </a:rPr>
              <a:t>行動する</a:t>
            </a:r>
            <a:endParaRPr kumimoji="1" lang="ja-JP" altLang="en-US" sz="600" dirty="0">
              <a:latin typeface="AR Pゴシック体S" panose="020B0A00000000000000" pitchFamily="50" charset="-128"/>
              <a:ea typeface="AR Pゴシック体S" panose="020B0A00000000000000" pitchFamily="50" charset="-128"/>
            </a:endParaRPr>
          </a:p>
        </p:txBody>
      </p:sp>
      <p:sp>
        <p:nvSpPr>
          <p:cNvPr id="49" name="上矢印 48"/>
          <p:cNvSpPr/>
          <p:nvPr/>
        </p:nvSpPr>
        <p:spPr>
          <a:xfrm>
            <a:off x="3271038" y="2649329"/>
            <a:ext cx="747974" cy="576065"/>
          </a:xfrm>
          <a:prstGeom prst="upArrow">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vert="eaVert" rtlCol="0" anchor="ctr"/>
          <a:lstStyle/>
          <a:p>
            <a:pPr algn="ctr"/>
            <a:r>
              <a:rPr lang="ja-JP" altLang="en-US" sz="800" dirty="0">
                <a:latin typeface="AR Pゴシック体S" panose="020B0A00000000000000" pitchFamily="50" charset="-128"/>
                <a:ea typeface="AR Pゴシック体S" panose="020B0A00000000000000" pitchFamily="50" charset="-128"/>
              </a:rPr>
              <a:t>鍛える</a:t>
            </a:r>
            <a:endParaRPr kumimoji="1" lang="ja-JP" altLang="en-US" sz="800" dirty="0">
              <a:latin typeface="AR Pゴシック体S" panose="020B0A00000000000000" pitchFamily="50" charset="-128"/>
              <a:ea typeface="AR Pゴシック体S" panose="020B0A00000000000000" pitchFamily="50" charset="-128"/>
            </a:endParaRPr>
          </a:p>
        </p:txBody>
      </p:sp>
      <p:graphicFrame>
        <p:nvGraphicFramePr>
          <p:cNvPr id="45" name="図表 44"/>
          <p:cNvGraphicFramePr/>
          <p:nvPr>
            <p:extLst>
              <p:ext uri="{D42A27DB-BD31-4B8C-83A1-F6EECF244321}">
                <p14:modId xmlns:p14="http://schemas.microsoft.com/office/powerpoint/2010/main" val="2406435209"/>
              </p:ext>
            </p:extLst>
          </p:nvPr>
        </p:nvGraphicFramePr>
        <p:xfrm>
          <a:off x="1936803" y="7545523"/>
          <a:ext cx="3272423" cy="230242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026" name="Picture 2" descr="\\10.1.6.254\ooTeacher\０ 委員会\F　広報\イラスト集\イラスト集（２）\家族\25ILAX23.BMP"/>
          <p:cNvPicPr>
            <a:picLocks noChangeAspect="1" noChangeArrowheads="1"/>
          </p:cNvPicPr>
          <p:nvPr/>
        </p:nvPicPr>
        <p:blipFill>
          <a:blip r:embed="rId12" cstate="print">
            <a:extLst>
              <a:ext uri="{28A0092B-C50C-407E-A947-70E740481C1C}">
                <a14:useLocalDpi xmlns:a14="http://schemas.microsoft.com/office/drawing/2010/main"/>
              </a:ext>
            </a:extLst>
          </a:blip>
          <a:srcRect/>
          <a:stretch>
            <a:fillRect/>
          </a:stretch>
        </p:blipFill>
        <p:spPr bwMode="auto">
          <a:xfrm>
            <a:off x="289256" y="7706168"/>
            <a:ext cx="1074958" cy="84068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10.1.6.254\ooTeacher\０ 委員会\F　広報\イラスト集\イラスト集（２）\家族\25ILAX35.BMP"/>
          <p:cNvPicPr>
            <a:picLocks noChangeAspect="1" noChangeArrowheads="1"/>
          </p:cNvPicPr>
          <p:nvPr/>
        </p:nvPicPr>
        <p:blipFill>
          <a:blip r:embed="rId13" cstate="print">
            <a:extLst>
              <a:ext uri="{28A0092B-C50C-407E-A947-70E740481C1C}">
                <a14:useLocalDpi xmlns:a14="http://schemas.microsoft.com/office/drawing/2010/main"/>
              </a:ext>
            </a:extLst>
          </a:blip>
          <a:srcRect/>
          <a:stretch>
            <a:fillRect/>
          </a:stretch>
        </p:blipFill>
        <p:spPr bwMode="auto">
          <a:xfrm>
            <a:off x="4692390" y="7903631"/>
            <a:ext cx="771805" cy="88199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10.1.6.254\ooTeacher\０ 委員会\F　広報\イラスト集\イラスト集（４）\S5_WF福祉C\SWFA0116C.jpg"/>
          <p:cNvPicPr>
            <a:picLocks noChangeAspect="1" noChangeArrowheads="1"/>
          </p:cNvPicPr>
          <p:nvPr/>
        </p:nvPicPr>
        <p:blipFill>
          <a:blip r:embed="rId14" cstate="print">
            <a:extLst>
              <a:ext uri="{28A0092B-C50C-407E-A947-70E740481C1C}">
                <a14:useLocalDpi xmlns:a14="http://schemas.microsoft.com/office/drawing/2010/main"/>
              </a:ext>
            </a:extLst>
          </a:blip>
          <a:srcRect/>
          <a:stretch>
            <a:fillRect/>
          </a:stretch>
        </p:blipFill>
        <p:spPr bwMode="auto">
          <a:xfrm>
            <a:off x="5594497" y="7651736"/>
            <a:ext cx="1105298" cy="757648"/>
          </a:xfrm>
          <a:prstGeom prst="rect">
            <a:avLst/>
          </a:prstGeom>
          <a:noFill/>
          <a:extLst>
            <a:ext uri="{909E8E84-426E-40DD-AFC4-6F175D3DCCD1}">
              <a14:hiddenFill xmlns:a14="http://schemas.microsoft.com/office/drawing/2010/main">
                <a:solidFill>
                  <a:srgbClr val="FFFFFF"/>
                </a:solidFill>
              </a14:hiddenFill>
            </a:ext>
          </a:extLst>
        </p:spPr>
      </p:pic>
      <p:sp>
        <p:nvSpPr>
          <p:cNvPr id="15" name="角丸四角形 14"/>
          <p:cNvSpPr/>
          <p:nvPr/>
        </p:nvSpPr>
        <p:spPr>
          <a:xfrm>
            <a:off x="188639" y="8737136"/>
            <a:ext cx="1290101" cy="896384"/>
          </a:xfrm>
          <a:prstGeom prst="roundRect">
            <a:avLst/>
          </a:prstGeom>
          <a:blipFill dpi="0" rotWithShape="1">
            <a:blip r:embed="rId15" cstate="print">
              <a:extLst>
                <a:ext uri="{28A0092B-C50C-407E-A947-70E740481C1C}">
                  <a14:useLocalDpi xmlns:a14="http://schemas.microsoft.com/office/drawing/2010/main"/>
                </a:ext>
              </a:extLst>
            </a:blip>
            <a:srcRect/>
            <a:stretch>
              <a:fillRect/>
            </a:stretch>
          </a:blipFill>
          <a:ln>
            <a:noFill/>
          </a:ln>
          <a:effectLst>
            <a:glow rad="635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44" name="角丸四角形 43"/>
          <p:cNvSpPr/>
          <p:nvPr/>
        </p:nvSpPr>
        <p:spPr>
          <a:xfrm>
            <a:off x="5445224" y="8737136"/>
            <a:ext cx="1290101" cy="896384"/>
          </a:xfrm>
          <a:prstGeom prst="roundRect">
            <a:avLst/>
          </a:prstGeom>
          <a:blipFill dpi="0" rotWithShape="1">
            <a:blip r:embed="rId16" cstate="print">
              <a:extLst>
                <a:ext uri="{28A0092B-C50C-407E-A947-70E740481C1C}">
                  <a14:useLocalDpi xmlns:a14="http://schemas.microsoft.com/office/drawing/2010/main"/>
                </a:ext>
              </a:extLst>
            </a:blip>
            <a:srcRect/>
            <a:stretch>
              <a:fillRect/>
            </a:stretch>
          </a:blipFill>
          <a:ln>
            <a:noFill/>
          </a:ln>
          <a:effectLst>
            <a:glow rad="635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Tree>
    <p:extLst>
      <p:ext uri="{BB962C8B-B14F-4D97-AF65-F5344CB8AC3E}">
        <p14:creationId xmlns:p14="http://schemas.microsoft.com/office/powerpoint/2010/main" val="2889010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2754</TotalTime>
  <Words>751</Words>
  <Application>Microsoft Office PowerPoint</Application>
  <PresentationFormat>A4 210 x 297 mm</PresentationFormat>
  <Paragraphs>62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AR Pゴシック体S</vt:lpstr>
      <vt:lpstr>AR P丸ゴシック体E</vt:lpstr>
      <vt:lpstr>AR丸ゴシック体E</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川住</dc:creator>
  <cp:lastModifiedBy>三田村　尚子</cp:lastModifiedBy>
  <cp:revision>102</cp:revision>
  <cp:lastPrinted>2018-04-21T01:47:03Z</cp:lastPrinted>
  <dcterms:created xsi:type="dcterms:W3CDTF">2011-03-23T00:44:44Z</dcterms:created>
  <dcterms:modified xsi:type="dcterms:W3CDTF">2018-04-21T01:47:13Z</dcterms:modified>
</cp:coreProperties>
</file>